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1" r:id="rId2"/>
    <p:sldId id="282"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2C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3"/>
  </p:normalViewPr>
  <p:slideViewPr>
    <p:cSldViewPr snapToGrid="0" snapToObjects="1" showGuides="1">
      <p:cViewPr varScale="1">
        <p:scale>
          <a:sx n="72" d="100"/>
          <a:sy n="72" d="100"/>
        </p:scale>
        <p:origin x="636" y="66"/>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B0E2E-7958-2F4C-9BE2-D50E35CBE3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D7015F-3D5D-544C-9DD8-CACD914786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323FB1-514B-5B43-BA3D-DF167BCA6080}"/>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6F89E558-1FE6-6347-BA11-8A26909984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5F6A65-B343-9B4C-8DAF-286AF5402366}"/>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853326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94F87-67BC-BD42-B6AF-AE485CCA27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3387E0-514F-AE4F-B6E4-8BC688D2C1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69884F-2F12-324C-AC80-7D03F8EC3B6A}"/>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AE5F3F50-803D-0D45-BCDA-8118C5E707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8470C9-86B3-664B-A25A-151622DE2DA3}"/>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182874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D7C95E-7DE0-994C-BCA5-FD0FE2BF1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992032-6961-A94A-8022-6AD92FAE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867AC9-35C5-B84A-93D4-F68D90B9FC09}"/>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6352ECE3-F698-1B47-A24F-D3C51A2C02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A27E6C-2F78-2A40-A3D2-6D668257E135}"/>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161815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and Photo">
    <p:spTree>
      <p:nvGrpSpPr>
        <p:cNvPr id="1" name=""/>
        <p:cNvGrpSpPr/>
        <p:nvPr/>
      </p:nvGrpSpPr>
      <p:grpSpPr>
        <a:xfrm>
          <a:off x="0" y="0"/>
          <a:ext cx="0" cy="0"/>
          <a:chOff x="0" y="0"/>
          <a:chExt cx="0" cy="0"/>
        </a:xfrm>
      </p:grpSpPr>
      <p:cxnSp>
        <p:nvCxnSpPr>
          <p:cNvPr id="11" name="Straight Connector 10"/>
          <p:cNvCxnSpPr>
            <a:cxnSpLocks/>
          </p:cNvCxnSpPr>
          <p:nvPr userDrawn="1"/>
        </p:nvCxnSpPr>
        <p:spPr>
          <a:xfrm>
            <a:off x="558410" y="6392350"/>
            <a:ext cx="3453343"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15" name="GTLogoNoTag" hidden="1">
            <a:extLst>
              <a:ext uri="{FF2B5EF4-FFF2-40B4-BE49-F238E27FC236}">
                <a16:creationId xmlns:a16="http://schemas.microsoft.com/office/drawing/2014/main" id="{6783DB90-85B3-4C34-968A-E4FF6E8ED1BF}"/>
              </a:ext>
            </a:extLst>
          </p:cNvPr>
          <p:cNvPicPr>
            <a:picLocks noChangeAspect="1"/>
          </p:cNvPicPr>
          <p:nvPr userDrawn="1"/>
        </p:nvPicPr>
        <p:blipFill>
          <a:blip r:embed="rId2"/>
          <a:stretch>
            <a:fillRect/>
          </a:stretch>
        </p:blipFill>
        <p:spPr>
          <a:xfrm>
            <a:off x="747092" y="572983"/>
            <a:ext cx="2615921" cy="638130"/>
          </a:xfrm>
          <a:prstGeom prst="rect">
            <a:avLst/>
          </a:prstGeom>
        </p:spPr>
      </p:pic>
      <p:graphicFrame>
        <p:nvGraphicFramePr>
          <p:cNvPr id="18" name="Table 17"/>
          <p:cNvGraphicFramePr>
            <a:graphicFrameLocks noGrp="1"/>
          </p:cNvGraphicFramePr>
          <p:nvPr userDrawn="1"/>
        </p:nvGraphicFramePr>
        <p:xfrm>
          <a:off x="558410" y="6434455"/>
          <a:ext cx="10399646" cy="355600"/>
        </p:xfrm>
        <a:graphic>
          <a:graphicData uri="http://schemas.openxmlformats.org/drawingml/2006/table">
            <a:tbl>
              <a:tblPr firstRow="1" firstCol="1" lastRow="1" lastCol="1" bandRow="1" bandCol="1">
                <a:tableStyleId>{5C22544A-7EE6-4342-B048-85BDC9FD1C3A}</a:tableStyleId>
              </a:tblPr>
              <a:tblGrid>
                <a:gridCol w="10399646">
                  <a:extLst>
                    <a:ext uri="{9D8B030D-6E8A-4147-A177-3AD203B41FA5}">
                      <a16:colId xmlns:a16="http://schemas.microsoft.com/office/drawing/2014/main" val="1422248172"/>
                    </a:ext>
                  </a:extLst>
                </a:gridCol>
              </a:tblGrid>
              <a:tr h="73660">
                <a:tc>
                  <a:txBody>
                    <a:bodyPr/>
                    <a:lstStyle/>
                    <a:p>
                      <a:pPr marL="0" marR="0" algn="l">
                        <a:lnSpc>
                          <a:spcPts val="700"/>
                        </a:lnSpc>
                        <a:spcBef>
                          <a:spcPts val="0"/>
                        </a:spcBef>
                        <a:spcAft>
                          <a:spcPts val="0"/>
                        </a:spcAft>
                      </a:pPr>
                      <a:r>
                        <a:rPr lang="en-GB" sz="600" b="0" dirty="0">
                          <a:solidFill>
                            <a:schemeClr val="tx1"/>
                          </a:solidFill>
                          <a:effectLst/>
                        </a:rPr>
                        <a:t>© 2019 Grant Thornton India LLP. All rights reserved.</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“Grant Thornton in India” means Grant Thornton India LLP, a member firm within Grant Thornton International Ltd, and those legal entities which are its related parties as defined by the Companies Act, 2013.</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Grant Thornton India LLP is registered with limited liability with identity number AAA-7677 and has its registered office at L-41 Connaught Circus, New Delhi, 110001.</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References to Grant Thornton are to Grant Thornton International Ltd (Grant Thornton International) or its member firms. Grant Thornton International and the member firms are not a worldwide partnership. Services are delivered independently by the member firms.</a:t>
                      </a:r>
                      <a:endParaRPr lang="en-US" sz="600" b="0" dirty="0">
                        <a:solidFill>
                          <a:schemeClr val="tx1"/>
                        </a:solidFill>
                        <a:effectLst/>
                        <a:latin typeface="Arial Narrow" panose="020B0606020202030204" pitchFamily="34" charset="0"/>
                        <a:ea typeface="Times New Roman" panose="02020603050405020304" pitchFamily="18" charset="0"/>
                        <a:cs typeface="Arial" panose="020B0604020202020204" pitchFamily="34" charset="0"/>
                      </a:endParaRPr>
                    </a:p>
                  </a:txBody>
                  <a:tcPr marL="0" marR="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51800062"/>
                  </a:ext>
                </a:extLst>
              </a:tr>
            </a:tbl>
          </a:graphicData>
        </a:graphic>
      </p:graphicFrame>
    </p:spTree>
    <p:extLst>
      <p:ext uri="{BB962C8B-B14F-4D97-AF65-F5344CB8AC3E}">
        <p14:creationId xmlns:p14="http://schemas.microsoft.com/office/powerpoint/2010/main" val="3701904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AB79D-E435-5943-9973-CEE6D9C109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9AE04C-16CF-1E4F-AB64-201607A1D4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6589E-9636-7941-BF43-F6CA7F374E33}"/>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66714B53-17A4-5743-B0C5-9B93FE6C1D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777112-656D-D945-89E1-3802CA4CDF20}"/>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27762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8C39B-A90D-F549-A760-FD80DB74F2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7DF443-D4FE-7D46-99E8-856BA2DD6F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5FC748-A3D5-1E4B-B4A1-7E172517FEC2}"/>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5249FFF2-2E8E-1444-970D-0E019BBC20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1C3175-8B61-9749-9BDC-B9CAE973FC36}"/>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1436834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78B8-F98E-2D4C-85B5-B3FA077448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6C5C02-BE2E-ED49-9907-34E803302B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B5801F-51AC-2245-AEB6-469014D889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32241-8BC2-5042-A476-392A3D9002D0}"/>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6" name="Footer Placeholder 5">
            <a:extLst>
              <a:ext uri="{FF2B5EF4-FFF2-40B4-BE49-F238E27FC236}">
                <a16:creationId xmlns:a16="http://schemas.microsoft.com/office/drawing/2014/main" id="{3BF98542-B158-924A-8110-89C00D2799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B12FD8-BE96-6446-A379-1A0BE654EFAF}"/>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2006099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A8F4A-9B94-3847-B3A3-04AF6D4B61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EA31C2-041C-8B4B-B692-41177339CE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764EF7-33A1-BF4A-BF7E-2B277CEEA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07D9B6-92A4-2249-A325-20BBFE6FC0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27EA2C-0730-0D44-92E6-6DB81A9BCB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C08ED8-7D8E-B944-AA88-76E5E87F09AC}"/>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8" name="Footer Placeholder 7">
            <a:extLst>
              <a:ext uri="{FF2B5EF4-FFF2-40B4-BE49-F238E27FC236}">
                <a16:creationId xmlns:a16="http://schemas.microsoft.com/office/drawing/2014/main" id="{DF943141-2838-A047-A136-A00F7B36AF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0256E4D-F92E-FD4E-BF7C-7C97234EC0FE}"/>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168671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9F94B-41D3-4345-9A1C-196D74389A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4B04A8-25C5-024B-86AA-44CA3BE1B797}"/>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4" name="Footer Placeholder 3">
            <a:extLst>
              <a:ext uri="{FF2B5EF4-FFF2-40B4-BE49-F238E27FC236}">
                <a16:creationId xmlns:a16="http://schemas.microsoft.com/office/drawing/2014/main" id="{DF9A6CD1-B14E-7A4F-9358-1E875C1D61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BCE645-706E-A64B-9A03-15CEA23C4B47}"/>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289950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C7897B-6BA4-864E-A558-C067F2EACC0A}"/>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3" name="Footer Placeholder 2">
            <a:extLst>
              <a:ext uri="{FF2B5EF4-FFF2-40B4-BE49-F238E27FC236}">
                <a16:creationId xmlns:a16="http://schemas.microsoft.com/office/drawing/2014/main" id="{399312B9-6BB1-4A42-98E7-B8631B99AB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06F013-1A22-F140-BE62-EC7516A5D2F9}"/>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860351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5948F-462C-C94E-86B9-D3B0DA48B7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A8C220-1935-2042-9A4D-1EEC4F07FF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EB00BA-CB45-BB44-98FF-4BB60C1A7E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2585ED-B0D4-D04A-B991-4D1556DF1C27}"/>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6" name="Footer Placeholder 5">
            <a:extLst>
              <a:ext uri="{FF2B5EF4-FFF2-40B4-BE49-F238E27FC236}">
                <a16:creationId xmlns:a16="http://schemas.microsoft.com/office/drawing/2014/main" id="{079B6FF6-B1B6-A74F-BBA8-E1019661A3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A87E5F-2316-E347-B158-D52FFBFE944F}"/>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67241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09311-CFC2-864B-B99B-F5D9A9C5BA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438075-E257-9E40-8D23-E4EC845EA5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FFBA6A-1739-004F-8856-9826034AE9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555D57-B140-864F-931E-8AA3E00C48FA}"/>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6" name="Footer Placeholder 5">
            <a:extLst>
              <a:ext uri="{FF2B5EF4-FFF2-40B4-BE49-F238E27FC236}">
                <a16:creationId xmlns:a16="http://schemas.microsoft.com/office/drawing/2014/main" id="{2A9AB746-95D2-C24D-9B0F-E1EAEE8D6A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9ABA4F-D357-5B46-AF00-D14ACE7EDAFE}"/>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878997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CF1FC6-6909-3C4A-BAD6-2EE019D45C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277C1D-DFF5-BF4E-A15B-B46801CB18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FEE51-4FAC-E64D-83CC-E68A224396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E1F6EB5E-9B93-8A49-A43D-1D14648B00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B9E10F-6F3C-C344-BDB5-2DAF3DD194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DDDACC-955A-9D42-8907-6E9ABF51E506}" type="slidenum">
              <a:rPr lang="en-US" smtClean="0"/>
              <a:t>‹#›</a:t>
            </a:fld>
            <a:endParaRPr lang="en-US"/>
          </a:p>
        </p:txBody>
      </p:sp>
    </p:spTree>
    <p:extLst>
      <p:ext uri="{BB962C8B-B14F-4D97-AF65-F5344CB8AC3E}">
        <p14:creationId xmlns:p14="http://schemas.microsoft.com/office/powerpoint/2010/main" val="3274627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175F52EE-51F4-F54B-8B8B-B8E445DB6CB2}"/>
              </a:ext>
            </a:extLst>
          </p:cNvPr>
          <p:cNvPicPr/>
          <p:nvPr/>
        </p:nvPicPr>
        <p:blipFill>
          <a:blip r:embed="rId2">
            <a:extLst>
              <a:ext uri="{28A0092B-C50C-407E-A947-70E740481C1C}">
                <a14:useLocalDpi xmlns:a14="http://schemas.microsoft.com/office/drawing/2010/main" val="0"/>
              </a:ext>
            </a:extLst>
          </a:blip>
          <a:stretch>
            <a:fillRect/>
          </a:stretch>
        </p:blipFill>
        <p:spPr>
          <a:xfrm>
            <a:off x="550640" y="1351510"/>
            <a:ext cx="1612265" cy="1600200"/>
          </a:xfrm>
          <a:prstGeom prst="rect">
            <a:avLst/>
          </a:prstGeom>
        </p:spPr>
      </p:pic>
      <p:sp>
        <p:nvSpPr>
          <p:cNvPr id="6" name="Subtitle 2">
            <a:extLst>
              <a:ext uri="{FF2B5EF4-FFF2-40B4-BE49-F238E27FC236}">
                <a16:creationId xmlns:a16="http://schemas.microsoft.com/office/drawing/2014/main" id="{F6CE3D88-ACA3-8049-A976-83702A8EE892}"/>
              </a:ext>
            </a:extLst>
          </p:cNvPr>
          <p:cNvSpPr txBox="1">
            <a:spLocks/>
          </p:cNvSpPr>
          <p:nvPr/>
        </p:nvSpPr>
        <p:spPr>
          <a:xfrm>
            <a:off x="550640" y="3197909"/>
            <a:ext cx="11146059" cy="3231920"/>
          </a:xfrm>
          <a:prstGeom prst="rect">
            <a:avLst/>
          </a:prstGeom>
        </p:spPr>
        <p:txBody>
          <a:bodyPr lIns="0" tIns="0" rIns="0" bIns="0" numCol="3" spcCol="274320">
            <a:noAutofit/>
          </a:bodyPr>
          <a:lstStyle>
            <a:lvl1pPr marL="0" indent="0" algn="l" defTabSz="342900" rtl="0" eaLnBrk="1" latinLnBrk="0" hangingPunct="1">
              <a:spcBef>
                <a:spcPts val="0"/>
              </a:spcBef>
              <a:spcAft>
                <a:spcPts val="450"/>
              </a:spcAft>
              <a:buClr>
                <a:schemeClr val="accent1"/>
              </a:buClr>
              <a:buFont typeface="Arial"/>
              <a:buNone/>
              <a:defRPr sz="1800" kern="1200">
                <a:solidFill>
                  <a:schemeClr val="tx1"/>
                </a:solidFill>
                <a:latin typeface="+mn-lt"/>
                <a:ea typeface="+mn-ea"/>
                <a:cs typeface="+mn-cs"/>
              </a:defRPr>
            </a:lvl1pPr>
            <a:lvl2pPr marL="405000" indent="-202500" algn="l" defTabSz="342900" rtl="0" eaLnBrk="1" latinLnBrk="0" hangingPunct="1">
              <a:spcBef>
                <a:spcPts val="0"/>
              </a:spcBef>
              <a:spcAft>
                <a:spcPts val="450"/>
              </a:spcAft>
              <a:buClr>
                <a:schemeClr val="accent1"/>
              </a:buClr>
              <a:buFont typeface="Arial"/>
              <a:buChar char="–"/>
              <a:defRPr sz="1650" kern="1200">
                <a:solidFill>
                  <a:schemeClr val="tx1"/>
                </a:solidFill>
                <a:latin typeface="+mn-lt"/>
                <a:ea typeface="+mn-ea"/>
                <a:cs typeface="+mn-cs"/>
              </a:defRPr>
            </a:lvl2pPr>
            <a:lvl3pPr marL="607500" indent="-202500" algn="l" defTabSz="342900" rtl="0" eaLnBrk="1" latinLnBrk="0" hangingPunct="1">
              <a:spcBef>
                <a:spcPts val="0"/>
              </a:spcBef>
              <a:spcAft>
                <a:spcPts val="450"/>
              </a:spcAft>
              <a:buFont typeface="Symbol" panose="05050102010706020507" pitchFamily="18" charset="2"/>
              <a:buChar char=""/>
              <a:defRPr sz="1500" kern="1200">
                <a:solidFill>
                  <a:schemeClr val="tx1"/>
                </a:solidFill>
                <a:latin typeface="+mn-lt"/>
                <a:ea typeface="+mn-ea"/>
                <a:cs typeface="+mn-cs"/>
              </a:defRPr>
            </a:lvl3pPr>
            <a:lvl4pPr marL="810000" indent="-202500" algn="l" defTabSz="342900" rtl="0" eaLnBrk="1" latinLnBrk="0" hangingPunct="1">
              <a:spcBef>
                <a:spcPts val="0"/>
              </a:spcBef>
              <a:spcAft>
                <a:spcPts val="450"/>
              </a:spcAft>
              <a:buFont typeface="+mj-lt"/>
              <a:buAutoNum type="alphaLcPeriod"/>
              <a:defRPr sz="1500" kern="1200">
                <a:solidFill>
                  <a:schemeClr val="tx1"/>
                </a:solidFill>
                <a:latin typeface="+mn-lt"/>
                <a:ea typeface="+mn-ea"/>
                <a:cs typeface="+mn-cs"/>
              </a:defRPr>
            </a:lvl4pPr>
            <a:lvl5pPr marL="0" indent="0" algn="l" defTabSz="342900" rtl="0" eaLnBrk="1" latinLnBrk="0" hangingPunct="1">
              <a:spcBef>
                <a:spcPts val="0"/>
              </a:spcBef>
              <a:spcAft>
                <a:spcPts val="450"/>
              </a:spcAft>
              <a:buClr>
                <a:schemeClr val="accent1"/>
              </a:buClr>
              <a:buFont typeface="Arial" panose="020B0604020202020204" pitchFamily="34" charset="0"/>
              <a:buNone/>
              <a:defRPr sz="1800" b="1" kern="1200">
                <a:solidFill>
                  <a:schemeClr val="accent1"/>
                </a:solidFill>
                <a:latin typeface="+mn-lt"/>
                <a:ea typeface="+mn-ea"/>
                <a:cs typeface="+mn-cs"/>
              </a:defRPr>
            </a:lvl5pPr>
            <a:lvl6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6pPr>
            <a:lvl7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7pPr>
            <a:lvl8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8pPr>
            <a:lvl9pPr marL="202500" indent="-202500" algn="l" defTabSz="342900" rtl="0" eaLnBrk="1" latinLnBrk="0" hangingPunct="1">
              <a:spcBef>
                <a:spcPts val="0"/>
              </a:spcBef>
              <a:spcAft>
                <a:spcPts val="450"/>
              </a:spcAft>
              <a:buClr>
                <a:schemeClr val="accent1"/>
              </a:buClr>
              <a:buFont typeface="Arial"/>
              <a:buChar char="•"/>
              <a:defRPr sz="1800" kern="1200">
                <a:solidFill>
                  <a:schemeClr val="tx1"/>
                </a:solidFill>
                <a:latin typeface="+mn-lt"/>
                <a:ea typeface="+mn-ea"/>
                <a:cs typeface="+mn-cs"/>
              </a:defRPr>
            </a:lvl9pPr>
          </a:lstStyle>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Partner, Growth</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Experience</a:t>
            </a:r>
          </a:p>
          <a:p>
            <a:r>
              <a:rPr lang="en-GB" sz="900" dirty="0" err="1">
                <a:latin typeface="Arial" panose="020B0604020202020204" pitchFamily="34" charset="0"/>
                <a:cs typeface="Arial" panose="020B0604020202020204" pitchFamily="34" charset="0"/>
              </a:rPr>
              <a:t>Vikarth</a:t>
            </a:r>
            <a:r>
              <a:rPr lang="en-GB" sz="900" dirty="0">
                <a:latin typeface="Arial" panose="020B0604020202020204" pitchFamily="34" charset="0"/>
                <a:cs typeface="Arial" panose="020B0604020202020204" pitchFamily="34" charset="0"/>
              </a:rPr>
              <a:t> has </a:t>
            </a:r>
            <a:r>
              <a:rPr lang="en-GB" sz="900">
                <a:latin typeface="Arial" panose="020B0604020202020204" pitchFamily="34" charset="0"/>
                <a:cs typeface="Arial" panose="020B0604020202020204" pitchFamily="34" charset="0"/>
              </a:rPr>
              <a:t>over 20 </a:t>
            </a:r>
            <a:r>
              <a:rPr lang="en-GB" sz="900" dirty="0">
                <a:latin typeface="Arial" panose="020B0604020202020204" pitchFamily="34" charset="0"/>
                <a:cs typeface="Arial" panose="020B0604020202020204" pitchFamily="34" charset="0"/>
              </a:rPr>
              <a:t>years of experience in corporate finance services. With a specialisation in valuations practice, he has executed many valuation engagements to support clients in both their strategic objectives and for compliance with statutory and reporting regulations. </a:t>
            </a:r>
          </a:p>
          <a:p>
            <a:r>
              <a:rPr lang="en-GB" sz="900" dirty="0" err="1">
                <a:latin typeface="Arial" panose="020B0604020202020204" pitchFamily="34" charset="0"/>
                <a:cs typeface="Arial" panose="020B0604020202020204" pitchFamily="34" charset="0"/>
              </a:rPr>
              <a:t>Vikarth</a:t>
            </a:r>
            <a:r>
              <a:rPr lang="en-GB" sz="900" dirty="0">
                <a:latin typeface="Arial" panose="020B0604020202020204" pitchFamily="34" charset="0"/>
                <a:cs typeface="Arial" panose="020B0604020202020204" pitchFamily="34" charset="0"/>
              </a:rPr>
              <a:t> has undertaken valuations for mergers and acquisitions or corporate restructuring, early stage companies for PE or venture capital funding, intangibles assets such as brands and intellectual property, stock options under various GAAPs, litigation support, delisting, RBI compliance, accounting and reporting under various GAAPs, and portfolio of investments for private equity.</a:t>
            </a:r>
          </a:p>
          <a:p>
            <a:r>
              <a:rPr lang="en-GB" sz="900" dirty="0">
                <a:latin typeface="Arial" panose="020B0604020202020204" pitchFamily="34" charset="0"/>
                <a:cs typeface="Arial" panose="020B0604020202020204" pitchFamily="34" charset="0"/>
              </a:rPr>
              <a:t>He has handled international engagements along with other Grant Thornton International member firms in Vietnam, Thailand, and Cambodia, and has collaborated closely on valuation engagements with Grant Thornton US, European and UK offices.</a:t>
            </a: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Sector experience</a:t>
            </a:r>
          </a:p>
          <a:p>
            <a:r>
              <a:rPr lang="en-GB" sz="900" dirty="0">
                <a:latin typeface="Arial" panose="020B0604020202020204" pitchFamily="34" charset="0"/>
                <a:cs typeface="Arial" panose="020B0604020202020204" pitchFamily="34" charset="0"/>
              </a:rPr>
              <a:t>Energy and power, industrials, consumer, healthcare, IT, real estate and infrastructure, mining and metals, and financial services</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Professional qualifications and memberships</a:t>
            </a:r>
          </a:p>
          <a:p>
            <a:r>
              <a:rPr lang="en-GB" sz="900" dirty="0">
                <a:latin typeface="Arial" panose="020B0604020202020204" pitchFamily="34" charset="0"/>
                <a:cs typeface="Arial" panose="020B0604020202020204" pitchFamily="34" charset="0"/>
              </a:rPr>
              <a:t>Registered Valuer with the Insolvency and Bankruptcy Board of India (IBBI) </a:t>
            </a:r>
          </a:p>
          <a:p>
            <a:r>
              <a:rPr lang="en-GB" sz="900" dirty="0">
                <a:latin typeface="Arial" panose="020B0604020202020204" pitchFamily="34" charset="0"/>
                <a:cs typeface="Arial" panose="020B0604020202020204" pitchFamily="34" charset="0"/>
              </a:rPr>
              <a:t>ICVS (International Association of Certified Valuation Specialists) </a:t>
            </a:r>
          </a:p>
          <a:p>
            <a:r>
              <a:rPr lang="en-GB" sz="900" dirty="0">
                <a:latin typeface="Arial" panose="020B0604020202020204" pitchFamily="34" charset="0"/>
                <a:cs typeface="Arial" panose="020B0604020202020204" pitchFamily="34" charset="0"/>
              </a:rPr>
              <a:t>MRICS (Royal Institution of Chartered Surveyors), CFA Institute USA </a:t>
            </a:r>
          </a:p>
          <a:p>
            <a:r>
              <a:rPr lang="en-GB" sz="900" dirty="0">
                <a:latin typeface="Arial" panose="020B0604020202020204" pitchFamily="34" charset="0"/>
                <a:cs typeface="Arial" panose="020B0604020202020204" pitchFamily="34" charset="0"/>
              </a:rPr>
              <a:t>Indian Association of Investment Professionals (IAIP)</a:t>
            </a:r>
          </a:p>
          <a:p>
            <a:r>
              <a:rPr lang="en-GB" sz="900" dirty="0">
                <a:latin typeface="Arial" panose="020B0604020202020204" pitchFamily="34" charset="0"/>
                <a:cs typeface="Arial" panose="020B0604020202020204" pitchFamily="34" charset="0"/>
              </a:rPr>
              <a:t>MBA (Finance), University of Mumbai </a:t>
            </a:r>
          </a:p>
          <a:p>
            <a:r>
              <a:rPr lang="en-GB" sz="900" dirty="0">
                <a:latin typeface="Arial" panose="020B0604020202020204" pitchFamily="34" charset="0"/>
                <a:cs typeface="Arial" panose="020B0604020202020204" pitchFamily="34" charset="0"/>
              </a:rPr>
              <a:t>Indian Institute of Management (IIMB)</a:t>
            </a: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Community involvement</a:t>
            </a:r>
          </a:p>
          <a:p>
            <a:r>
              <a:rPr lang="en-GB" sz="900" dirty="0">
                <a:latin typeface="Arial" panose="020B0604020202020204" pitchFamily="34" charset="0"/>
                <a:cs typeface="Arial" panose="020B0604020202020204" pitchFamily="34" charset="0"/>
              </a:rPr>
              <a:t>Actively involved in working for elderly homeless people, a school for the visually impaired, and animal welfare</a:t>
            </a:r>
          </a:p>
          <a:p>
            <a:pPr>
              <a:spcBef>
                <a:spcPts val="600"/>
              </a:spcBef>
              <a:spcAft>
                <a:spcPts val="600"/>
              </a:spcAft>
            </a:pPr>
            <a:endParaRPr lang="en-GB" sz="9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8F0A889-0F87-FC4A-A61E-2459E7F31CAF}"/>
              </a:ext>
            </a:extLst>
          </p:cNvPr>
          <p:cNvSpPr txBox="1"/>
          <p:nvPr/>
        </p:nvSpPr>
        <p:spPr>
          <a:xfrm>
            <a:off x="2771330" y="1674371"/>
            <a:ext cx="6266146" cy="896784"/>
          </a:xfrm>
          <a:prstGeom prst="rect">
            <a:avLst/>
          </a:prstGeom>
          <a:noFill/>
        </p:spPr>
        <p:txBody>
          <a:bodyPr wrap="square" lIns="0" tIns="0" rIns="0" bIns="0" rtlCol="0">
            <a:spAutoFit/>
          </a:bodyPr>
          <a:lstStyle/>
          <a:p>
            <a:pPr>
              <a:lnSpc>
                <a:spcPct val="200000"/>
              </a:lnSpc>
            </a:pPr>
            <a:r>
              <a:rPr lang="en-GB" b="1" dirty="0" err="1">
                <a:solidFill>
                  <a:srgbClr val="4F2C7F"/>
                </a:solidFill>
                <a:latin typeface="Arial" panose="020B0604020202020204" pitchFamily="34" charset="0"/>
                <a:cs typeface="Arial" panose="020B0604020202020204" pitchFamily="34" charset="0"/>
              </a:rPr>
              <a:t>Vikarth</a:t>
            </a:r>
            <a:r>
              <a:rPr lang="en-GB" b="1" dirty="0">
                <a:solidFill>
                  <a:srgbClr val="4F2C7F"/>
                </a:solidFill>
                <a:latin typeface="Arial" panose="020B0604020202020204" pitchFamily="34" charset="0"/>
                <a:cs typeface="Arial" panose="020B0604020202020204" pitchFamily="34" charset="0"/>
              </a:rPr>
              <a:t> Kumar</a:t>
            </a:r>
          </a:p>
          <a:p>
            <a:pPr>
              <a:lnSpc>
                <a:spcPct val="200000"/>
              </a:lnSpc>
            </a:pPr>
            <a:r>
              <a:rPr lang="en-GB" sz="1300" dirty="0">
                <a:solidFill>
                  <a:srgbClr val="4F2C7F"/>
                </a:solidFill>
                <a:latin typeface="Arial" panose="020B0604020202020204" pitchFamily="34" charset="0"/>
                <a:cs typeface="Arial" panose="020B0604020202020204" pitchFamily="34" charset="0"/>
              </a:rPr>
              <a:t>MRICS, ICVS, CFA, MBA, Registered Valuer (IBBI)</a:t>
            </a:r>
          </a:p>
        </p:txBody>
      </p:sp>
      <p:pic>
        <p:nvPicPr>
          <p:cNvPr id="9" name="GTLogo">
            <a:extLst>
              <a:ext uri="{FF2B5EF4-FFF2-40B4-BE49-F238E27FC236}">
                <a16:creationId xmlns:a16="http://schemas.microsoft.com/office/drawing/2014/main" id="{84C3CE65-F20C-4C77-A9E2-15AA7F2E6506}"/>
              </a:ext>
            </a:extLst>
          </p:cNvPr>
          <p:cNvPicPr>
            <a:picLocks noChangeAspect="1"/>
          </p:cNvPicPr>
          <p:nvPr/>
        </p:nvPicPr>
        <p:blipFill>
          <a:blip r:embed="rId3"/>
          <a:stretch>
            <a:fillRect/>
          </a:stretch>
        </p:blipFill>
        <p:spPr>
          <a:xfrm>
            <a:off x="550640" y="227771"/>
            <a:ext cx="2515215" cy="818085"/>
          </a:xfrm>
          <a:prstGeom prst="rect">
            <a:avLst/>
          </a:prstGeom>
        </p:spPr>
      </p:pic>
      <p:sp>
        <p:nvSpPr>
          <p:cNvPr id="12" name="Rectangle 1"/>
          <p:cNvSpPr>
            <a:spLocks noChangeArrowheads="1"/>
          </p:cNvSpPr>
          <p:nvPr/>
        </p:nvSpPr>
        <p:spPr bwMode="auto">
          <a:xfrm>
            <a:off x="838200" y="36888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latin typeface="Arial" panose="020B0604020202020204" pitchFamily="34" charset="0"/>
              <a:cs typeface="Arial" panose="020B0604020202020204" pitchFamily="34" charset="0"/>
            </a:endParaRPr>
          </a:p>
        </p:txBody>
      </p:sp>
      <p:cxnSp>
        <p:nvCxnSpPr>
          <p:cNvPr id="13" name="Straight Connector 12"/>
          <p:cNvCxnSpPr>
            <a:cxnSpLocks/>
          </p:cNvCxnSpPr>
          <p:nvPr/>
        </p:nvCxnSpPr>
        <p:spPr>
          <a:xfrm>
            <a:off x="0" y="2951710"/>
            <a:ext cx="12161520"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86629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F6CE3D88-ACA3-8049-A976-83702A8EE892}"/>
              </a:ext>
            </a:extLst>
          </p:cNvPr>
          <p:cNvSpPr txBox="1">
            <a:spLocks/>
          </p:cNvSpPr>
          <p:nvPr/>
        </p:nvSpPr>
        <p:spPr>
          <a:xfrm>
            <a:off x="550640" y="3197909"/>
            <a:ext cx="11146059" cy="3231920"/>
          </a:xfrm>
          <a:prstGeom prst="rect">
            <a:avLst/>
          </a:prstGeom>
        </p:spPr>
        <p:txBody>
          <a:bodyPr lIns="0" tIns="0" rIns="0" bIns="0" numCol="3" spcCol="274320">
            <a:noAutofit/>
          </a:bodyPr>
          <a:lstStyle>
            <a:lvl1pPr marL="0" indent="0" algn="l" defTabSz="342900" rtl="0" eaLnBrk="1" latinLnBrk="0" hangingPunct="1">
              <a:spcBef>
                <a:spcPts val="0"/>
              </a:spcBef>
              <a:spcAft>
                <a:spcPts val="450"/>
              </a:spcAft>
              <a:buClr>
                <a:schemeClr val="accent1"/>
              </a:buClr>
              <a:buFont typeface="Arial"/>
              <a:buNone/>
              <a:defRPr sz="1800" kern="1200">
                <a:solidFill>
                  <a:schemeClr val="tx1"/>
                </a:solidFill>
                <a:latin typeface="+mn-lt"/>
                <a:ea typeface="+mn-ea"/>
                <a:cs typeface="+mn-cs"/>
              </a:defRPr>
            </a:lvl1pPr>
            <a:lvl2pPr marL="405000" indent="-202500" algn="l" defTabSz="342900" rtl="0" eaLnBrk="1" latinLnBrk="0" hangingPunct="1">
              <a:spcBef>
                <a:spcPts val="0"/>
              </a:spcBef>
              <a:spcAft>
                <a:spcPts val="450"/>
              </a:spcAft>
              <a:buClr>
                <a:schemeClr val="accent1"/>
              </a:buClr>
              <a:buFont typeface="Arial"/>
              <a:buChar char="–"/>
              <a:defRPr sz="1650" kern="1200">
                <a:solidFill>
                  <a:schemeClr val="tx1"/>
                </a:solidFill>
                <a:latin typeface="+mn-lt"/>
                <a:ea typeface="+mn-ea"/>
                <a:cs typeface="+mn-cs"/>
              </a:defRPr>
            </a:lvl2pPr>
            <a:lvl3pPr marL="607500" indent="-202500" algn="l" defTabSz="342900" rtl="0" eaLnBrk="1" latinLnBrk="0" hangingPunct="1">
              <a:spcBef>
                <a:spcPts val="0"/>
              </a:spcBef>
              <a:spcAft>
                <a:spcPts val="450"/>
              </a:spcAft>
              <a:buFont typeface="Symbol" panose="05050102010706020507" pitchFamily="18" charset="2"/>
              <a:buChar char=""/>
              <a:defRPr sz="1500" kern="1200">
                <a:solidFill>
                  <a:schemeClr val="tx1"/>
                </a:solidFill>
                <a:latin typeface="+mn-lt"/>
                <a:ea typeface="+mn-ea"/>
                <a:cs typeface="+mn-cs"/>
              </a:defRPr>
            </a:lvl3pPr>
            <a:lvl4pPr marL="810000" indent="-202500" algn="l" defTabSz="342900" rtl="0" eaLnBrk="1" latinLnBrk="0" hangingPunct="1">
              <a:spcBef>
                <a:spcPts val="0"/>
              </a:spcBef>
              <a:spcAft>
                <a:spcPts val="450"/>
              </a:spcAft>
              <a:buFont typeface="+mj-lt"/>
              <a:buAutoNum type="alphaLcPeriod"/>
              <a:defRPr sz="1500" kern="1200">
                <a:solidFill>
                  <a:schemeClr val="tx1"/>
                </a:solidFill>
                <a:latin typeface="+mn-lt"/>
                <a:ea typeface="+mn-ea"/>
                <a:cs typeface="+mn-cs"/>
              </a:defRPr>
            </a:lvl4pPr>
            <a:lvl5pPr marL="0" indent="0" algn="l" defTabSz="342900" rtl="0" eaLnBrk="1" latinLnBrk="0" hangingPunct="1">
              <a:spcBef>
                <a:spcPts val="0"/>
              </a:spcBef>
              <a:spcAft>
                <a:spcPts val="450"/>
              </a:spcAft>
              <a:buClr>
                <a:schemeClr val="accent1"/>
              </a:buClr>
              <a:buFont typeface="Arial" panose="020B0604020202020204" pitchFamily="34" charset="0"/>
              <a:buNone/>
              <a:defRPr sz="1800" b="1" kern="1200">
                <a:solidFill>
                  <a:schemeClr val="accent1"/>
                </a:solidFill>
                <a:latin typeface="+mn-lt"/>
                <a:ea typeface="+mn-ea"/>
                <a:cs typeface="+mn-cs"/>
              </a:defRPr>
            </a:lvl5pPr>
            <a:lvl6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6pPr>
            <a:lvl7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7pPr>
            <a:lvl8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8pPr>
            <a:lvl9pPr marL="202500" indent="-202500" algn="l" defTabSz="342900" rtl="0" eaLnBrk="1" latinLnBrk="0" hangingPunct="1">
              <a:spcBef>
                <a:spcPts val="0"/>
              </a:spcBef>
              <a:spcAft>
                <a:spcPts val="450"/>
              </a:spcAft>
              <a:buClr>
                <a:schemeClr val="accent1"/>
              </a:buClr>
              <a:buFont typeface="Arial"/>
              <a:buChar char="•"/>
              <a:defRPr sz="1800" kern="1200">
                <a:solidFill>
                  <a:schemeClr val="tx1"/>
                </a:solidFill>
                <a:latin typeface="+mn-lt"/>
                <a:ea typeface="+mn-ea"/>
                <a:cs typeface="+mn-cs"/>
              </a:defRPr>
            </a:lvl9pPr>
          </a:lstStyle>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Presentations and publications</a:t>
            </a:r>
          </a:p>
          <a:p>
            <a:r>
              <a:rPr lang="en-GB" sz="900" dirty="0">
                <a:latin typeface="Arial" panose="020B0604020202020204" pitchFamily="34" charset="0"/>
                <a:cs typeface="Arial" panose="020B0604020202020204" pitchFamily="34" charset="0"/>
              </a:rPr>
              <a:t>Regular speaker on valuations at VC Circle events </a:t>
            </a:r>
          </a:p>
          <a:p>
            <a:r>
              <a:rPr lang="en-GB" sz="900" dirty="0">
                <a:latin typeface="Arial" panose="020B0604020202020204" pitchFamily="34" charset="0"/>
                <a:cs typeface="Arial" panose="020B0604020202020204" pitchFamily="34" charset="0"/>
              </a:rPr>
              <a:t>Presented on valuations for PE at IPO and Private Equity conclave</a:t>
            </a:r>
          </a:p>
          <a:p>
            <a:r>
              <a:rPr lang="en-GB" sz="900" dirty="0">
                <a:latin typeface="Arial" panose="020B0604020202020204" pitchFamily="34" charset="0"/>
                <a:cs typeface="Arial" panose="020B0604020202020204" pitchFamily="34" charset="0"/>
              </a:rPr>
              <a:t>Actively contributed on thought leadership publications such as The Fourth Wheel: Private Equity in the Indian Corporate Landscape and insights for private equity and venture capital firms </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Languages spoken</a:t>
            </a:r>
          </a:p>
          <a:p>
            <a:r>
              <a:rPr lang="en-GB" sz="900" dirty="0">
                <a:latin typeface="Arial" panose="020B0604020202020204" pitchFamily="34" charset="0"/>
                <a:cs typeface="Arial" panose="020B0604020202020204" pitchFamily="34" charset="0"/>
              </a:rPr>
              <a:t>English, Hindi and couple of regional languages.</a:t>
            </a: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Contact details</a:t>
            </a:r>
          </a:p>
          <a:p>
            <a:pPr>
              <a:spcAft>
                <a:spcPts val="0"/>
              </a:spcAft>
            </a:pPr>
            <a:r>
              <a:rPr lang="en-GB" sz="900" dirty="0">
                <a:latin typeface="Arial" panose="020B0604020202020204" pitchFamily="34" charset="0"/>
                <a:cs typeface="Arial" panose="020B0604020202020204" pitchFamily="34" charset="0"/>
              </a:rPr>
              <a:t>Grant Thornton India LLP</a:t>
            </a:r>
          </a:p>
          <a:p>
            <a:pPr>
              <a:spcAft>
                <a:spcPts val="0"/>
              </a:spcAft>
            </a:pPr>
            <a:r>
              <a:rPr lang="en-GB" sz="900" dirty="0">
                <a:latin typeface="Arial" panose="020B0604020202020204" pitchFamily="34" charset="0"/>
                <a:cs typeface="Arial" panose="020B0604020202020204" pitchFamily="34" charset="0"/>
              </a:rPr>
              <a:t>21st floor, DLF Square,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Jacaranda Marg, DLF Phase II,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Gurugram – 122002, </a:t>
            </a:r>
          </a:p>
          <a:p>
            <a:pPr>
              <a:spcAft>
                <a:spcPts val="0"/>
              </a:spcAft>
            </a:pPr>
            <a:r>
              <a:rPr lang="en-GB" sz="900" dirty="0">
                <a:latin typeface="Arial" panose="020B0604020202020204" pitchFamily="34" charset="0"/>
                <a:cs typeface="Arial" panose="020B0604020202020204" pitchFamily="34" charset="0"/>
              </a:rPr>
              <a:t>India</a:t>
            </a:r>
          </a:p>
          <a:p>
            <a:pPr>
              <a:spcBef>
                <a:spcPts val="600"/>
              </a:spcBef>
              <a:spcAft>
                <a:spcPts val="0"/>
              </a:spcAft>
            </a:pPr>
            <a:r>
              <a:rPr lang="en-GB" sz="900" b="1" dirty="0">
                <a:latin typeface="Arial" panose="020B0604020202020204" pitchFamily="34" charset="0"/>
                <a:cs typeface="Arial" panose="020B0604020202020204" pitchFamily="34" charset="0"/>
              </a:rPr>
              <a:t>T </a:t>
            </a:r>
            <a:r>
              <a:rPr lang="en-GB" sz="900" dirty="0">
                <a:latin typeface="Arial" panose="020B0604020202020204" pitchFamily="34" charset="0"/>
                <a:cs typeface="Arial" panose="020B0604020202020204" pitchFamily="34" charset="0"/>
              </a:rPr>
              <a:t>+91 80 4243 0728</a:t>
            </a:r>
          </a:p>
          <a:p>
            <a:pPr>
              <a:spcAft>
                <a:spcPts val="0"/>
              </a:spcAft>
            </a:pPr>
            <a:r>
              <a:rPr lang="en-GB" sz="900" b="1" dirty="0">
                <a:latin typeface="Arial" panose="020B0604020202020204" pitchFamily="34" charset="0"/>
                <a:cs typeface="Arial" panose="020B0604020202020204" pitchFamily="34" charset="0"/>
              </a:rPr>
              <a:t>M</a:t>
            </a:r>
            <a:r>
              <a:rPr lang="en-GB" sz="900" dirty="0">
                <a:latin typeface="Arial" panose="020B0604020202020204" pitchFamily="34" charset="0"/>
                <a:cs typeface="Arial" panose="020B0604020202020204" pitchFamily="34" charset="0"/>
              </a:rPr>
              <a:t> +91 99005 18729</a:t>
            </a:r>
          </a:p>
          <a:p>
            <a:pPr>
              <a:spcAft>
                <a:spcPts val="0"/>
              </a:spcAft>
            </a:pPr>
            <a:r>
              <a:rPr lang="en-GB" sz="900" b="1" dirty="0">
                <a:latin typeface="Arial" panose="020B0604020202020204" pitchFamily="34" charset="0"/>
                <a:cs typeface="Arial" panose="020B0604020202020204" pitchFamily="34" charset="0"/>
              </a:rPr>
              <a:t>E</a:t>
            </a:r>
            <a:r>
              <a:rPr lang="en-GB" sz="900" dirty="0">
                <a:latin typeface="Arial" panose="020B0604020202020204" pitchFamily="34" charset="0"/>
                <a:cs typeface="Arial" panose="020B0604020202020204" pitchFamily="34" charset="0"/>
              </a:rPr>
              <a:t>  </a:t>
            </a:r>
            <a:r>
              <a:rPr lang="en-GB" sz="900" dirty="0" err="1">
                <a:latin typeface="Arial" panose="020B0604020202020204" pitchFamily="34" charset="0"/>
                <a:cs typeface="Arial" panose="020B0604020202020204" pitchFamily="34" charset="0"/>
              </a:rPr>
              <a:t>Vikarth.Kumar@in.gt.co.in</a:t>
            </a:r>
            <a:endParaRPr lang="en-GB" sz="900" dirty="0">
              <a:latin typeface="Arial" panose="020B0604020202020204" pitchFamily="34" charset="0"/>
              <a:cs typeface="Arial" panose="020B0604020202020204" pitchFamily="34" charset="0"/>
            </a:endParaRPr>
          </a:p>
        </p:txBody>
      </p:sp>
      <p:pic>
        <p:nvPicPr>
          <p:cNvPr id="9" name="GTLogo">
            <a:extLst>
              <a:ext uri="{FF2B5EF4-FFF2-40B4-BE49-F238E27FC236}">
                <a16:creationId xmlns:a16="http://schemas.microsoft.com/office/drawing/2014/main" id="{84C3CE65-F20C-4C77-A9E2-15AA7F2E6506}"/>
              </a:ext>
            </a:extLst>
          </p:cNvPr>
          <p:cNvPicPr>
            <a:picLocks noChangeAspect="1"/>
          </p:cNvPicPr>
          <p:nvPr/>
        </p:nvPicPr>
        <p:blipFill>
          <a:blip r:embed="rId2"/>
          <a:stretch>
            <a:fillRect/>
          </a:stretch>
        </p:blipFill>
        <p:spPr>
          <a:xfrm>
            <a:off x="550640" y="227771"/>
            <a:ext cx="2515215" cy="818085"/>
          </a:xfrm>
          <a:prstGeom prst="rect">
            <a:avLst/>
          </a:prstGeom>
        </p:spPr>
      </p:pic>
      <p:sp>
        <p:nvSpPr>
          <p:cNvPr id="12" name="Rectangle 1"/>
          <p:cNvSpPr>
            <a:spLocks noChangeArrowheads="1"/>
          </p:cNvSpPr>
          <p:nvPr/>
        </p:nvSpPr>
        <p:spPr bwMode="auto">
          <a:xfrm>
            <a:off x="838200" y="36888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latin typeface="Arial" panose="020B0604020202020204" pitchFamily="34" charset="0"/>
              <a:cs typeface="Arial" panose="020B0604020202020204" pitchFamily="34" charset="0"/>
            </a:endParaRPr>
          </a:p>
        </p:txBody>
      </p:sp>
      <p:cxnSp>
        <p:nvCxnSpPr>
          <p:cNvPr id="13" name="Straight Connector 12"/>
          <p:cNvCxnSpPr>
            <a:cxnSpLocks/>
          </p:cNvCxnSpPr>
          <p:nvPr/>
        </p:nvCxnSpPr>
        <p:spPr>
          <a:xfrm>
            <a:off x="0" y="2951710"/>
            <a:ext cx="12161520"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077352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375</Words>
  <Application>Microsoft Office PowerPoint</Application>
  <PresentationFormat>Widescreen</PresentationFormat>
  <Paragraphs>39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Narrow</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Kakar, Amandeep</dc:creator>
  <cp:lastModifiedBy>Meghna Ramchandani</cp:lastModifiedBy>
  <cp:revision>8</cp:revision>
  <dcterms:created xsi:type="dcterms:W3CDTF">2019-07-16T06:04:11Z</dcterms:created>
  <dcterms:modified xsi:type="dcterms:W3CDTF">2022-11-17T11:16:18Z</dcterms:modified>
</cp:coreProperties>
</file>