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0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75"/>
    <p:restoredTop sz="94694"/>
  </p:normalViewPr>
  <p:slideViewPr>
    <p:cSldViewPr snapToGrid="0" snapToObjects="1">
      <p:cViewPr varScale="1">
        <p:scale>
          <a:sx n="72" d="100"/>
          <a:sy n="72" d="100"/>
        </p:scale>
        <p:origin x="63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B98A3-62E3-F64B-A48A-D03B2CC613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A04C86-5243-D04E-BF9F-53F932DB66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DCBF08C-A303-6441-B420-518854B8B4CD}"/>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5" name="Footer Placeholder 4">
            <a:extLst>
              <a:ext uri="{FF2B5EF4-FFF2-40B4-BE49-F238E27FC236}">
                <a16:creationId xmlns:a16="http://schemas.microsoft.com/office/drawing/2014/main" id="{D49C9065-47FF-EF42-8311-DED6EA6B1C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34064B-2D1A-9448-AEEF-95E3D84461B0}"/>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419749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0C10A-1474-9E4B-A510-44E35506A6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599894-A25F-8D4A-81D4-CA4F47D40A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7E3F6C-8B74-704C-96E1-E50F0D19CB92}"/>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5" name="Footer Placeholder 4">
            <a:extLst>
              <a:ext uri="{FF2B5EF4-FFF2-40B4-BE49-F238E27FC236}">
                <a16:creationId xmlns:a16="http://schemas.microsoft.com/office/drawing/2014/main" id="{705829BB-6DA9-EE49-BAA7-02224EAD98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926E6-4E03-604A-A851-1F401ED762F2}"/>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1411161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55CFE1-EE7F-B14F-ABCD-B9614543B7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BFC8E1-81A8-0548-A171-9CF4098F0F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B748FC-39A7-8344-8636-84DD5ABBEA9C}"/>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5" name="Footer Placeholder 4">
            <a:extLst>
              <a:ext uri="{FF2B5EF4-FFF2-40B4-BE49-F238E27FC236}">
                <a16:creationId xmlns:a16="http://schemas.microsoft.com/office/drawing/2014/main" id="{F7DD3117-6C73-3C40-898C-924827B56A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6D6B04-EA43-894A-B876-EE634162E127}"/>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1474330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and Photo">
    <p:spTree>
      <p:nvGrpSpPr>
        <p:cNvPr id="1" name=""/>
        <p:cNvGrpSpPr/>
        <p:nvPr/>
      </p:nvGrpSpPr>
      <p:grpSpPr>
        <a:xfrm>
          <a:off x="0" y="0"/>
          <a:ext cx="0" cy="0"/>
          <a:chOff x="0" y="0"/>
          <a:chExt cx="0" cy="0"/>
        </a:xfrm>
      </p:grpSpPr>
      <p:cxnSp>
        <p:nvCxnSpPr>
          <p:cNvPr id="11" name="Straight Connector 10"/>
          <p:cNvCxnSpPr>
            <a:cxnSpLocks/>
          </p:cNvCxnSpPr>
          <p:nvPr userDrawn="1"/>
        </p:nvCxnSpPr>
        <p:spPr>
          <a:xfrm>
            <a:off x="558410" y="6392350"/>
            <a:ext cx="3453343"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5" name="GTLogoNoTag" hidden="1">
            <a:extLst>
              <a:ext uri="{FF2B5EF4-FFF2-40B4-BE49-F238E27FC236}">
                <a16:creationId xmlns:a16="http://schemas.microsoft.com/office/drawing/2014/main" id="{6783DB90-85B3-4C34-968A-E4FF6E8ED1BF}"/>
              </a:ext>
            </a:extLst>
          </p:cNvPr>
          <p:cNvPicPr>
            <a:picLocks noChangeAspect="1"/>
          </p:cNvPicPr>
          <p:nvPr userDrawn="1"/>
        </p:nvPicPr>
        <p:blipFill>
          <a:blip r:embed="rId2"/>
          <a:stretch>
            <a:fillRect/>
          </a:stretch>
        </p:blipFill>
        <p:spPr>
          <a:xfrm>
            <a:off x="747092" y="572983"/>
            <a:ext cx="2615921" cy="638130"/>
          </a:xfrm>
          <a:prstGeom prst="rect">
            <a:avLst/>
          </a:prstGeom>
        </p:spPr>
      </p:pic>
      <p:graphicFrame>
        <p:nvGraphicFramePr>
          <p:cNvPr id="3" name="Table 2">
            <a:extLst>
              <a:ext uri="{FF2B5EF4-FFF2-40B4-BE49-F238E27FC236}">
                <a16:creationId xmlns:a16="http://schemas.microsoft.com/office/drawing/2014/main" id="{702B9700-CC8F-364C-82CB-BECD86275241}"/>
              </a:ext>
            </a:extLst>
          </p:cNvPr>
          <p:cNvGraphicFramePr>
            <a:graphicFrameLocks noGrp="1"/>
          </p:cNvGraphicFramePr>
          <p:nvPr userDrawn="1">
            <p:extLst>
              <p:ext uri="{D42A27DB-BD31-4B8C-83A1-F6EECF244321}">
                <p14:modId xmlns:p14="http://schemas.microsoft.com/office/powerpoint/2010/main" val="1297186969"/>
              </p:ext>
            </p:extLst>
          </p:nvPr>
        </p:nvGraphicFramePr>
        <p:xfrm>
          <a:off x="547652" y="6250613"/>
          <a:ext cx="10515600" cy="535940"/>
        </p:xfrm>
        <a:graphic>
          <a:graphicData uri="http://schemas.openxmlformats.org/drawingml/2006/table">
            <a:tbl>
              <a:tblPr firstRow="1" firstCol="1" lastRow="1" lastCol="1" bandRow="1" bandCol="1"/>
              <a:tblGrid>
                <a:gridCol w="10515600">
                  <a:extLst>
                    <a:ext uri="{9D8B030D-6E8A-4147-A177-3AD203B41FA5}">
                      <a16:colId xmlns:a16="http://schemas.microsoft.com/office/drawing/2014/main" val="708362703"/>
                    </a:ext>
                  </a:extLst>
                </a:gridCol>
              </a:tblGrid>
              <a:tr h="144145">
                <a:tc>
                  <a:txBody>
                    <a:bodyPr/>
                    <a:lstStyle/>
                    <a:p>
                      <a:pPr algn="l">
                        <a:spcAft>
                          <a:spcPts val="400"/>
                        </a:spcAft>
                      </a:pPr>
                      <a:r>
                        <a:rPr lang="en-GB" sz="100">
                          <a:solidFill>
                            <a:srgbClr val="4F2D7F"/>
                          </a:solidFill>
                          <a:effectLst/>
                          <a:latin typeface="Arial Narrow" panose="020B0604020202020204" pitchFamily="34" charset="0"/>
                          <a:ea typeface="Times New Roman" panose="02020603050405020304" pitchFamily="18" charset="0"/>
                          <a:cs typeface="Arial" panose="020B0604020202020204" pitchFamily="34" charset="0"/>
                        </a:rPr>
                        <a:t> </a:t>
                      </a:r>
                    </a:p>
                  </a:txBody>
                  <a:tcPr marL="0" marR="0" marT="0" marB="0" anchor="b">
                    <a:lnL>
                      <a:noFill/>
                    </a:lnL>
                    <a:lnR>
                      <a:noFill/>
                    </a:lnR>
                    <a:lnT>
                      <a:noFill/>
                    </a:lnT>
                    <a:lnB w="190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8477612"/>
                  </a:ext>
                </a:extLst>
              </a:tr>
              <a:tr h="36195">
                <a:tc>
                  <a:txBody>
                    <a:bodyPr/>
                    <a:lstStyle/>
                    <a:p>
                      <a:pPr algn="l">
                        <a:spcAft>
                          <a:spcPts val="400"/>
                        </a:spcAft>
                      </a:pPr>
                      <a:r>
                        <a:rPr lang="en-GB" sz="100">
                          <a:solidFill>
                            <a:srgbClr val="4F2D7F"/>
                          </a:solidFill>
                          <a:effectLst/>
                          <a:latin typeface="Arial Narrow" panose="020B0604020202020204" pitchFamily="34" charset="0"/>
                          <a:ea typeface="Times New Roman" panose="02020603050405020304" pitchFamily="18" charset="0"/>
                          <a:cs typeface="Arial" panose="020B0604020202020204" pitchFamily="34" charset="0"/>
                        </a:rPr>
                        <a:t> </a:t>
                      </a:r>
                    </a:p>
                  </a:txBody>
                  <a:tcPr marL="0" marR="0" marT="0" marB="0">
                    <a:lnL>
                      <a:noFill/>
                    </a:lnL>
                    <a:lnR>
                      <a:noFill/>
                    </a:lnR>
                    <a:lnT w="190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551171718"/>
                  </a:ext>
                </a:extLst>
              </a:tr>
              <a:tr h="73660">
                <a:tc>
                  <a:txBody>
                    <a:bodyPr/>
                    <a:lstStyle/>
                    <a:p>
                      <a:pPr algn="l">
                        <a:lnSpc>
                          <a:spcPts val="700"/>
                        </a:lnSpc>
                        <a:spcAft>
                          <a:spcPts val="0"/>
                        </a:spcAft>
                      </a:pPr>
                      <a:r>
                        <a:rPr lang="en-GB" sz="600" dirty="0">
                          <a:effectLst/>
                          <a:latin typeface="Arial Narrow" panose="020B0604020202020204" pitchFamily="34" charset="0"/>
                          <a:ea typeface="Times New Roman" panose="02020603050405020304" pitchFamily="18" charset="0"/>
                          <a:cs typeface="Arial" panose="020B0604020202020204" pitchFamily="34" charset="0"/>
                        </a:rPr>
                        <a:t>© 2019 Grant Thornton Advisory Private Limited.  All rights reserved.</a:t>
                      </a:r>
                    </a:p>
                    <a:p>
                      <a:pPr algn="l">
                        <a:lnSpc>
                          <a:spcPts val="700"/>
                        </a:lnSpc>
                        <a:spcAft>
                          <a:spcPts val="0"/>
                        </a:spcAft>
                      </a:pPr>
                      <a:r>
                        <a:rPr lang="en-GB" sz="600" dirty="0">
                          <a:effectLst/>
                          <a:latin typeface="Arial Narrow" panose="020B0604020202020204" pitchFamily="34" charset="0"/>
                          <a:ea typeface="Times New Roman" panose="02020603050405020304" pitchFamily="18" charset="0"/>
                          <a:cs typeface="Arial" panose="020B0604020202020204" pitchFamily="34" charset="0"/>
                        </a:rPr>
                        <a:t>“Grant Thornton in India” means Grant Thornton Advisory Private Limited, a member firm within Grant Thornton International Ltd, and those legal entities which are its related parties as defined by the Companies Act, 2013. </a:t>
                      </a:r>
                    </a:p>
                    <a:p>
                      <a:pPr algn="l">
                        <a:lnSpc>
                          <a:spcPts val="700"/>
                        </a:lnSpc>
                        <a:spcAft>
                          <a:spcPts val="0"/>
                        </a:spcAft>
                      </a:pPr>
                      <a:r>
                        <a:rPr lang="en-GB" sz="600" dirty="0">
                          <a:effectLst/>
                          <a:latin typeface="Arial Narrow" panose="020B0604020202020204" pitchFamily="34" charset="0"/>
                          <a:ea typeface="Times New Roman" panose="02020603050405020304" pitchFamily="18" charset="0"/>
                          <a:cs typeface="Arial" panose="020B0604020202020204" pitchFamily="34" charset="0"/>
                        </a:rPr>
                        <a:t>Grant Thornton Advisory Private Limited is registered with limited liability with CIN as U7411ODL2001PTC111284 and has its registered office at L-41 Connaught Circus, New Delhi, 110001. </a:t>
                      </a:r>
                    </a:p>
                    <a:p>
                      <a:pPr algn="l">
                        <a:lnSpc>
                          <a:spcPts val="700"/>
                        </a:lnSpc>
                        <a:spcAft>
                          <a:spcPts val="0"/>
                        </a:spcAft>
                      </a:pPr>
                      <a:r>
                        <a:rPr lang="en-GB" sz="600" dirty="0">
                          <a:effectLst/>
                          <a:latin typeface="Arial Narrow" panose="020B0604020202020204" pitchFamily="34" charset="0"/>
                          <a:ea typeface="Times New Roman" panose="02020603050405020304" pitchFamily="18" charset="0"/>
                          <a:cs typeface="Arial" panose="020B0604020202020204" pitchFamily="34" charset="0"/>
                        </a:rPr>
                        <a:t>References to Grant Thornton are to Grant Thornton International Ltd (Grant Thornton International) or its member firms. Grant Thornton International and the member firms are not a worldwide partnership. Services are delivered independently by the member firms.</a:t>
                      </a:r>
                    </a:p>
                  </a:txBody>
                  <a:tcPr marL="0" marR="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4231527697"/>
                  </a:ext>
                </a:extLst>
              </a:tr>
            </a:tbl>
          </a:graphicData>
        </a:graphic>
      </p:graphicFrame>
    </p:spTree>
    <p:extLst>
      <p:ext uri="{BB962C8B-B14F-4D97-AF65-F5344CB8AC3E}">
        <p14:creationId xmlns:p14="http://schemas.microsoft.com/office/powerpoint/2010/main" val="4044208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3C458-AE44-4F49-AA2F-07584A192C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A6DFD8-DE01-4046-AECB-6177EBEC54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BBDD10-F225-B041-87C4-1D3FEE9EC0FA}"/>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5" name="Footer Placeholder 4">
            <a:extLst>
              <a:ext uri="{FF2B5EF4-FFF2-40B4-BE49-F238E27FC236}">
                <a16:creationId xmlns:a16="http://schemas.microsoft.com/office/drawing/2014/main" id="{2520250F-8A18-F44E-AB22-63E8153594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B9D88A-7C2F-8849-AC65-553128675DD9}"/>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3463928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FB526-C61E-D142-B388-137377F7D4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6C25B0-091A-9845-B5CA-2F7BD095C6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7967ED-4B17-3E4B-81D6-EB6BC8170023}"/>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5" name="Footer Placeholder 4">
            <a:extLst>
              <a:ext uri="{FF2B5EF4-FFF2-40B4-BE49-F238E27FC236}">
                <a16:creationId xmlns:a16="http://schemas.microsoft.com/office/drawing/2014/main" id="{8B1774C9-EB11-4249-8954-D360C40FA8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D690FA-C398-2947-AA60-2C5785A00D73}"/>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3102543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F6DDA-7362-D747-AB94-92EEE12B7E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2187E1-5036-CF4B-9C74-273F831F4F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8F0166-6ECA-3E4C-8081-92191DDBE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F55211-014F-E34B-97EA-9CD960867DB4}"/>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6" name="Footer Placeholder 5">
            <a:extLst>
              <a:ext uri="{FF2B5EF4-FFF2-40B4-BE49-F238E27FC236}">
                <a16:creationId xmlns:a16="http://schemas.microsoft.com/office/drawing/2014/main" id="{976755F0-AC97-684D-B00B-32B3FC72FC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F8876D-994F-D744-930D-E6170458C284}"/>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171683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2FF65-935D-F647-B3AA-3E42201C51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A08274-2105-0344-9545-5B4F69EF9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893C7C-1E0D-7C49-8315-D449FAF11F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EF2AE17-14FE-984C-9BB2-A4B8F4CB2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ADEE41-A21C-9D43-8CD9-D72738E868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D61353-1B6C-D649-953D-13BA35E679C3}"/>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8" name="Footer Placeholder 7">
            <a:extLst>
              <a:ext uri="{FF2B5EF4-FFF2-40B4-BE49-F238E27FC236}">
                <a16:creationId xmlns:a16="http://schemas.microsoft.com/office/drawing/2014/main" id="{5446D05F-6BBA-3A4E-A8CE-B7E1A38AC0A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7EB6283-59A6-A04A-8C0A-26162EE6EDF7}"/>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3353601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C605C-68CB-E74A-832B-B4C1AEECF84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8E39EB-17E1-5841-8C3F-C26E6385397C}"/>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4" name="Footer Placeholder 3">
            <a:extLst>
              <a:ext uri="{FF2B5EF4-FFF2-40B4-BE49-F238E27FC236}">
                <a16:creationId xmlns:a16="http://schemas.microsoft.com/office/drawing/2014/main" id="{0B71A6AB-A393-0544-B720-B15F248F0E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D502AA-FD1E-7546-A682-C78688C72C51}"/>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2915972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48251F-CFBB-2747-9006-C1530D33A775}"/>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3" name="Footer Placeholder 2">
            <a:extLst>
              <a:ext uri="{FF2B5EF4-FFF2-40B4-BE49-F238E27FC236}">
                <a16:creationId xmlns:a16="http://schemas.microsoft.com/office/drawing/2014/main" id="{70D74075-73CC-D047-9B63-C4B8A2CC8EA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EACCBB-8668-8849-BB9E-7366733884A2}"/>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1750078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FD04F-59FA-9649-AE07-32CB55BA90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C01BBB-8565-C347-9B6F-735AD78C0A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833C42-A3D1-0C47-B92F-F8F653587E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7D51E4-18C3-CC48-BD6B-C931B5390D0A}"/>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6" name="Footer Placeholder 5">
            <a:extLst>
              <a:ext uri="{FF2B5EF4-FFF2-40B4-BE49-F238E27FC236}">
                <a16:creationId xmlns:a16="http://schemas.microsoft.com/office/drawing/2014/main" id="{F636B3EC-11F1-7246-9DE3-D61A8656E7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EB7C35-F2F7-774D-BB27-F94021EC72CE}"/>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692402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B1B51-EA79-9D45-8E94-A859D9F6A4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F672375-0BF4-6443-AC2F-4BBE7EA1D3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D3B476-1C0E-1D4B-83A0-1233EC820A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E96182-576C-4C4A-827F-31EF242DC40E}"/>
              </a:ext>
            </a:extLst>
          </p:cNvPr>
          <p:cNvSpPr>
            <a:spLocks noGrp="1"/>
          </p:cNvSpPr>
          <p:nvPr>
            <p:ph type="dt" sz="half" idx="10"/>
          </p:nvPr>
        </p:nvSpPr>
        <p:spPr/>
        <p:txBody>
          <a:bodyPr/>
          <a:lstStyle/>
          <a:p>
            <a:fld id="{02F20C24-2858-674F-8279-1496C4B40332}" type="datetimeFigureOut">
              <a:rPr lang="en-US" smtClean="0"/>
              <a:t>11/17/2022</a:t>
            </a:fld>
            <a:endParaRPr lang="en-US"/>
          </a:p>
        </p:txBody>
      </p:sp>
      <p:sp>
        <p:nvSpPr>
          <p:cNvPr id="6" name="Footer Placeholder 5">
            <a:extLst>
              <a:ext uri="{FF2B5EF4-FFF2-40B4-BE49-F238E27FC236}">
                <a16:creationId xmlns:a16="http://schemas.microsoft.com/office/drawing/2014/main" id="{A1FF452D-7E8D-534C-9E7C-60168D0485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78A74D-9B81-034F-86FC-184305E4AFD9}"/>
              </a:ext>
            </a:extLst>
          </p:cNvPr>
          <p:cNvSpPr>
            <a:spLocks noGrp="1"/>
          </p:cNvSpPr>
          <p:nvPr>
            <p:ph type="sldNum" sz="quarter" idx="12"/>
          </p:nvPr>
        </p:nvSpPr>
        <p:spPr/>
        <p:txBody>
          <a:bodyPr/>
          <a:lstStyle/>
          <a:p>
            <a:fld id="{45D2F810-9D23-0C4A-91C5-7EB8A7428465}" type="slidenum">
              <a:rPr lang="en-US" smtClean="0"/>
              <a:t>‹#›</a:t>
            </a:fld>
            <a:endParaRPr lang="en-US"/>
          </a:p>
        </p:txBody>
      </p:sp>
    </p:spTree>
    <p:extLst>
      <p:ext uri="{BB962C8B-B14F-4D97-AF65-F5344CB8AC3E}">
        <p14:creationId xmlns:p14="http://schemas.microsoft.com/office/powerpoint/2010/main" val="311498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BDA075-0A69-E242-951D-CB1A9A5E61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0D30CF1-865F-0941-BEE5-50739FA142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2855D9-2102-A04F-AE3F-C72DAA367E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F20C24-2858-674F-8279-1496C4B40332}" type="datetimeFigureOut">
              <a:rPr lang="en-US" smtClean="0"/>
              <a:t>11/17/2022</a:t>
            </a:fld>
            <a:endParaRPr lang="en-US"/>
          </a:p>
        </p:txBody>
      </p:sp>
      <p:sp>
        <p:nvSpPr>
          <p:cNvPr id="5" name="Footer Placeholder 4">
            <a:extLst>
              <a:ext uri="{FF2B5EF4-FFF2-40B4-BE49-F238E27FC236}">
                <a16:creationId xmlns:a16="http://schemas.microsoft.com/office/drawing/2014/main" id="{79D1DC0B-583F-4B44-8FBC-DE32985BBA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8F63D1C-AC48-384C-90D6-D6EBB4423E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D2F810-9D23-0C4A-91C5-7EB8A7428465}" type="slidenum">
              <a:rPr lang="en-US" smtClean="0"/>
              <a:t>‹#›</a:t>
            </a:fld>
            <a:endParaRPr lang="en-US"/>
          </a:p>
        </p:txBody>
      </p:sp>
    </p:spTree>
    <p:extLst>
      <p:ext uri="{BB962C8B-B14F-4D97-AF65-F5344CB8AC3E}">
        <p14:creationId xmlns:p14="http://schemas.microsoft.com/office/powerpoint/2010/main" val="642207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hyperlink" Target="mailto:Triven.Gupta@in.g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TLogo">
            <a:extLst>
              <a:ext uri="{FF2B5EF4-FFF2-40B4-BE49-F238E27FC236}">
                <a16:creationId xmlns:a16="http://schemas.microsoft.com/office/drawing/2014/main" id="{84C3CE65-F20C-4C77-A9E2-15AA7F2E6506}"/>
              </a:ext>
            </a:extLst>
          </p:cNvPr>
          <p:cNvPicPr>
            <a:picLocks noChangeAspect="1"/>
          </p:cNvPicPr>
          <p:nvPr/>
        </p:nvPicPr>
        <p:blipFill>
          <a:blip r:embed="rId2"/>
          <a:stretch>
            <a:fillRect/>
          </a:stretch>
        </p:blipFill>
        <p:spPr>
          <a:xfrm>
            <a:off x="550640" y="227771"/>
            <a:ext cx="2515215" cy="818085"/>
          </a:xfrm>
          <a:prstGeom prst="rect">
            <a:avLst/>
          </a:prstGeom>
        </p:spPr>
      </p:pic>
      <p:sp>
        <p:nvSpPr>
          <p:cNvPr id="12" name="Rectangle 1"/>
          <p:cNvSpPr>
            <a:spLocks noChangeArrowheads="1"/>
          </p:cNvSpPr>
          <p:nvPr/>
        </p:nvSpPr>
        <p:spPr bwMode="auto">
          <a:xfrm>
            <a:off x="838200" y="3688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cs typeface="Arial" panose="020B0604020202020204" pitchFamily="34" charset="0"/>
            </a:endParaRPr>
          </a:p>
        </p:txBody>
      </p:sp>
      <p:cxnSp>
        <p:nvCxnSpPr>
          <p:cNvPr id="13" name="Straight Connector 12"/>
          <p:cNvCxnSpPr>
            <a:cxnSpLocks/>
          </p:cNvCxnSpPr>
          <p:nvPr/>
        </p:nvCxnSpPr>
        <p:spPr>
          <a:xfrm>
            <a:off x="0" y="2962468"/>
            <a:ext cx="12161520"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8" name="Picture 7">
            <a:extLst>
              <a:ext uri="{FF2B5EF4-FFF2-40B4-BE49-F238E27FC236}">
                <a16:creationId xmlns:a16="http://schemas.microsoft.com/office/drawing/2014/main" id="{9A0351C7-040B-D44F-B543-4358CDFE2584}"/>
              </a:ext>
            </a:extLst>
          </p:cNvPr>
          <p:cNvPicPr/>
          <p:nvPr/>
        </p:nvPicPr>
        <p:blipFill>
          <a:blip r:embed="rId3">
            <a:extLst>
              <a:ext uri="{28A0092B-C50C-407E-A947-70E740481C1C}">
                <a14:useLocalDpi xmlns:a14="http://schemas.microsoft.com/office/drawing/2010/main" val="0"/>
              </a:ext>
            </a:extLst>
          </a:blip>
          <a:stretch>
            <a:fillRect/>
          </a:stretch>
        </p:blipFill>
        <p:spPr>
          <a:xfrm>
            <a:off x="550640" y="1162243"/>
            <a:ext cx="1814195" cy="1800225"/>
          </a:xfrm>
          <a:prstGeom prst="rect">
            <a:avLst/>
          </a:prstGeom>
        </p:spPr>
      </p:pic>
      <p:sp>
        <p:nvSpPr>
          <p:cNvPr id="14" name="Subtitle 2">
            <a:extLst>
              <a:ext uri="{FF2B5EF4-FFF2-40B4-BE49-F238E27FC236}">
                <a16:creationId xmlns:a16="http://schemas.microsoft.com/office/drawing/2014/main" id="{2F3FB523-0CE9-E743-B1F5-82A93F211A24}"/>
              </a:ext>
            </a:extLst>
          </p:cNvPr>
          <p:cNvSpPr txBox="1">
            <a:spLocks/>
          </p:cNvSpPr>
          <p:nvPr/>
        </p:nvSpPr>
        <p:spPr>
          <a:xfrm>
            <a:off x="550640" y="3197374"/>
            <a:ext cx="11146059" cy="3287729"/>
          </a:xfrm>
          <a:prstGeom prst="rect">
            <a:avLst/>
          </a:prstGeom>
        </p:spPr>
        <p:txBody>
          <a:bodyPr lIns="0" tIns="0" rIns="0" bIns="0" numCol="3" spcCol="274320">
            <a:noAutofit/>
          </a:bodyPr>
          <a:lstStyle>
            <a:lvl1pPr marL="0" indent="0" algn="l" defTabSz="342900" rtl="0" eaLnBrk="1" latinLnBrk="0" hangingPunct="1">
              <a:spcBef>
                <a:spcPts val="0"/>
              </a:spcBef>
              <a:spcAft>
                <a:spcPts val="450"/>
              </a:spcAft>
              <a:buClr>
                <a:schemeClr val="accent1"/>
              </a:buClr>
              <a:buFont typeface="Arial"/>
              <a:buNone/>
              <a:defRPr sz="1800" kern="1200">
                <a:solidFill>
                  <a:schemeClr val="tx1"/>
                </a:solidFill>
                <a:latin typeface="+mn-lt"/>
                <a:ea typeface="+mn-ea"/>
                <a:cs typeface="+mn-cs"/>
              </a:defRPr>
            </a:lvl1pPr>
            <a:lvl2pPr marL="405000" indent="-202500" algn="l" defTabSz="342900" rtl="0" eaLnBrk="1" latinLnBrk="0" hangingPunct="1">
              <a:spcBef>
                <a:spcPts val="0"/>
              </a:spcBef>
              <a:spcAft>
                <a:spcPts val="450"/>
              </a:spcAft>
              <a:buClr>
                <a:schemeClr val="accent1"/>
              </a:buClr>
              <a:buFont typeface="Arial"/>
              <a:buChar char="–"/>
              <a:defRPr sz="1650" kern="1200">
                <a:solidFill>
                  <a:schemeClr val="tx1"/>
                </a:solidFill>
                <a:latin typeface="+mn-lt"/>
                <a:ea typeface="+mn-ea"/>
                <a:cs typeface="+mn-cs"/>
              </a:defRPr>
            </a:lvl2pPr>
            <a:lvl3pPr marL="607500" indent="-202500" algn="l" defTabSz="342900" rtl="0" eaLnBrk="1" latinLnBrk="0" hangingPunct="1">
              <a:spcBef>
                <a:spcPts val="0"/>
              </a:spcBef>
              <a:spcAft>
                <a:spcPts val="450"/>
              </a:spcAft>
              <a:buFont typeface="Symbol" panose="05050102010706020507" pitchFamily="18" charset="2"/>
              <a:buChar char=""/>
              <a:defRPr sz="1500" kern="1200">
                <a:solidFill>
                  <a:schemeClr val="tx1"/>
                </a:solidFill>
                <a:latin typeface="+mn-lt"/>
                <a:ea typeface="+mn-ea"/>
                <a:cs typeface="+mn-cs"/>
              </a:defRPr>
            </a:lvl3pPr>
            <a:lvl4pPr marL="810000" indent="-202500" algn="l" defTabSz="342900" rtl="0" eaLnBrk="1" latinLnBrk="0" hangingPunct="1">
              <a:spcBef>
                <a:spcPts val="0"/>
              </a:spcBef>
              <a:spcAft>
                <a:spcPts val="450"/>
              </a:spcAft>
              <a:buFont typeface="+mj-lt"/>
              <a:buAutoNum type="alphaLcPeriod"/>
              <a:defRPr sz="1500" kern="1200">
                <a:solidFill>
                  <a:schemeClr val="tx1"/>
                </a:solidFill>
                <a:latin typeface="+mn-lt"/>
                <a:ea typeface="+mn-ea"/>
                <a:cs typeface="+mn-cs"/>
              </a:defRPr>
            </a:lvl4pPr>
            <a:lvl5pPr marL="0" indent="0" algn="l" defTabSz="342900" rtl="0" eaLnBrk="1" latinLnBrk="0" hangingPunct="1">
              <a:spcBef>
                <a:spcPts val="0"/>
              </a:spcBef>
              <a:spcAft>
                <a:spcPts val="450"/>
              </a:spcAft>
              <a:buClr>
                <a:schemeClr val="accent1"/>
              </a:buClr>
              <a:buFont typeface="Arial" panose="020B0604020202020204" pitchFamily="34" charset="0"/>
              <a:buNone/>
              <a:defRPr sz="1800" b="1" kern="1200">
                <a:solidFill>
                  <a:schemeClr val="accent1"/>
                </a:solidFill>
                <a:latin typeface="+mn-lt"/>
                <a:ea typeface="+mn-ea"/>
                <a:cs typeface="+mn-cs"/>
              </a:defRPr>
            </a:lvl5pPr>
            <a:lvl6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6pPr>
            <a:lvl7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7pPr>
            <a:lvl8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8pPr>
            <a:lvl9pPr marL="202500" indent="-202500" algn="l" defTabSz="342900" rtl="0" eaLnBrk="1" latinLnBrk="0" hangingPunct="1">
              <a:spcBef>
                <a:spcPts val="0"/>
              </a:spcBef>
              <a:spcAft>
                <a:spcPts val="450"/>
              </a:spcAft>
              <a:buClr>
                <a:schemeClr val="accent1"/>
              </a:buClr>
              <a:buFont typeface="Arial"/>
              <a:buChar char="•"/>
              <a:defRPr sz="1800" kern="1200">
                <a:solidFill>
                  <a:schemeClr val="tx1"/>
                </a:solidFill>
                <a:latin typeface="+mn-lt"/>
                <a:ea typeface="+mn-ea"/>
                <a:cs typeface="+mn-cs"/>
              </a:defRPr>
            </a:lvl9pPr>
          </a:lstStyle>
          <a:p>
            <a:pPr>
              <a:spcBef>
                <a:spcPts val="600"/>
              </a:spcBef>
              <a:spcAft>
                <a:spcPts val="600"/>
              </a:spcAft>
            </a:pPr>
            <a:r>
              <a:rPr lang="en-GB" sz="1300" dirty="0">
                <a:solidFill>
                  <a:srgbClr val="4F2D7F"/>
                </a:solidFill>
                <a:latin typeface="Arial" panose="020B0604020202020204" pitchFamily="34" charset="0"/>
                <a:cs typeface="Arial" panose="020B0604020202020204" pitchFamily="34" charset="0"/>
              </a:rPr>
              <a:t>Partner, Global delivery </a:t>
            </a:r>
          </a:p>
          <a:p>
            <a:pPr>
              <a:spcBef>
                <a:spcPts val="600"/>
              </a:spcBef>
              <a:spcAft>
                <a:spcPts val="600"/>
              </a:spcAft>
            </a:pPr>
            <a:r>
              <a:rPr lang="en-GB" sz="1300" dirty="0">
                <a:solidFill>
                  <a:srgbClr val="4F2D7F"/>
                </a:solidFill>
                <a:latin typeface="Arial" panose="020B0604020202020204" pitchFamily="34" charset="0"/>
                <a:cs typeface="Arial" panose="020B0604020202020204" pitchFamily="34" charset="0"/>
              </a:rPr>
              <a:t>Experience</a:t>
            </a:r>
          </a:p>
          <a:p>
            <a:r>
              <a:rPr lang="en-GB" sz="900" dirty="0" err="1">
                <a:latin typeface="Arial" panose="020B0604020202020204" pitchFamily="34" charset="0"/>
                <a:cs typeface="Arial" panose="020B0604020202020204" pitchFamily="34" charset="0"/>
              </a:rPr>
              <a:t>Triven</a:t>
            </a:r>
            <a:r>
              <a:rPr lang="en-GB" sz="900" dirty="0">
                <a:latin typeface="Arial" panose="020B0604020202020204" pitchFamily="34" charset="0"/>
                <a:cs typeface="Arial" panose="020B0604020202020204" pitchFamily="34" charset="0"/>
              </a:rPr>
              <a:t> comes with </a:t>
            </a:r>
            <a:r>
              <a:rPr lang="en-GB" sz="900">
                <a:latin typeface="Arial" panose="020B0604020202020204" pitchFamily="34" charset="0"/>
                <a:cs typeface="Arial" panose="020B0604020202020204" pitchFamily="34" charset="0"/>
              </a:rPr>
              <a:t>over 18 </a:t>
            </a:r>
            <a:r>
              <a:rPr lang="en-GB" sz="900" dirty="0">
                <a:latin typeface="Arial" panose="020B0604020202020204" pitchFamily="34" charset="0"/>
                <a:cs typeface="Arial" panose="020B0604020202020204" pitchFamily="34" charset="0"/>
              </a:rPr>
              <a:t>years of overall experience across international markets. During the initial years of his career, </a:t>
            </a:r>
            <a:r>
              <a:rPr lang="en-GB" sz="900" dirty="0" err="1">
                <a:latin typeface="Arial" panose="020B0604020202020204" pitchFamily="34" charset="0"/>
                <a:cs typeface="Arial" panose="020B0604020202020204" pitchFamily="34" charset="0"/>
              </a:rPr>
              <a:t>Triven</a:t>
            </a:r>
            <a:r>
              <a:rPr lang="en-GB" sz="900" dirty="0">
                <a:latin typeface="Arial" panose="020B0604020202020204" pitchFamily="34" charset="0"/>
                <a:cs typeface="Arial" panose="020B0604020202020204" pitchFamily="34" charset="0"/>
              </a:rPr>
              <a:t> worked for start-up companies in the USA, and joined leading consulting and professional services firms after returning to India. </a:t>
            </a:r>
          </a:p>
          <a:p>
            <a:r>
              <a:rPr lang="en-GB" sz="900" dirty="0">
                <a:latin typeface="Arial" panose="020B0604020202020204" pitchFamily="34" charset="0"/>
                <a:cs typeface="Arial" panose="020B0604020202020204" pitchFamily="34" charset="0"/>
              </a:rPr>
              <a:t>He has played an important role in setting up of global delivery services for Grant Thornton in India. As part of the global delivery team, </a:t>
            </a:r>
            <a:r>
              <a:rPr lang="en-GB" sz="900" dirty="0" err="1">
                <a:latin typeface="Arial" panose="020B0604020202020204" pitchFamily="34" charset="0"/>
                <a:cs typeface="Arial" panose="020B0604020202020204" pitchFamily="34" charset="0"/>
              </a:rPr>
              <a:t>Triven</a:t>
            </a:r>
            <a:r>
              <a:rPr lang="en-GB" sz="900" dirty="0">
                <a:latin typeface="Arial" panose="020B0604020202020204" pitchFamily="34" charset="0"/>
                <a:cs typeface="Arial" panose="020B0604020202020204" pitchFamily="34" charset="0"/>
              </a:rPr>
              <a:t> currently leads the Global Research Centre (GRC), which provides secondary research, survey and analytics, as well as process support to GTIL and the global member firm network.</a:t>
            </a:r>
          </a:p>
          <a:p>
            <a:r>
              <a:rPr lang="en-GB" sz="900" dirty="0">
                <a:latin typeface="Arial" panose="020B0604020202020204" pitchFamily="34" charset="0"/>
                <a:cs typeface="Arial" panose="020B0604020202020204" pitchFamily="34" charset="0"/>
              </a:rPr>
              <a:t>Before joining the global delivery team at the Firm, </a:t>
            </a:r>
            <a:r>
              <a:rPr lang="en-GB" sz="900" dirty="0" err="1">
                <a:latin typeface="Arial" panose="020B0604020202020204" pitchFamily="34" charset="0"/>
                <a:cs typeface="Arial" panose="020B0604020202020204" pitchFamily="34" charset="0"/>
              </a:rPr>
              <a:t>Triven</a:t>
            </a:r>
            <a:r>
              <a:rPr lang="en-GB" sz="900" dirty="0">
                <a:latin typeface="Arial" panose="020B0604020202020204" pitchFamily="34" charset="0"/>
                <a:cs typeface="Arial" panose="020B0604020202020204" pitchFamily="34" charset="0"/>
              </a:rPr>
              <a:t> was part of the advisory team, and worked with clients across Africa, Asia, Europe and the USA on execution of industry and market assessment, business planning and strategy, international expansion, and partner search projects.</a:t>
            </a:r>
          </a:p>
          <a:p>
            <a:pPr>
              <a:spcBef>
                <a:spcPts val="600"/>
              </a:spcBef>
              <a:spcAft>
                <a:spcPts val="600"/>
              </a:spcAft>
            </a:pPr>
            <a:endParaRPr lang="en-GB" sz="1300" dirty="0">
              <a:solidFill>
                <a:srgbClr val="4F2D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D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D7F"/>
                </a:solidFill>
                <a:latin typeface="Arial" panose="020B0604020202020204" pitchFamily="34" charset="0"/>
                <a:cs typeface="Arial" panose="020B0604020202020204" pitchFamily="34" charset="0"/>
              </a:rPr>
              <a:t>Sector experience</a:t>
            </a:r>
          </a:p>
          <a:p>
            <a:r>
              <a:rPr lang="en-GB" sz="900" dirty="0">
                <a:latin typeface="Arial" panose="020B0604020202020204" pitchFamily="34" charset="0"/>
                <a:cs typeface="Arial" panose="020B0604020202020204" pitchFamily="34" charset="0"/>
              </a:rPr>
              <a:t>Food and beverage, and consumer </a:t>
            </a:r>
          </a:p>
          <a:p>
            <a:pPr>
              <a:spcBef>
                <a:spcPts val="600"/>
              </a:spcBef>
              <a:spcAft>
                <a:spcPts val="600"/>
              </a:spcAft>
            </a:pPr>
            <a:r>
              <a:rPr lang="en-GB" sz="1300" dirty="0">
                <a:solidFill>
                  <a:srgbClr val="4F2D7F"/>
                </a:solidFill>
                <a:latin typeface="Arial" panose="020B0604020202020204" pitchFamily="34" charset="0"/>
                <a:cs typeface="Arial" panose="020B0604020202020204" pitchFamily="34" charset="0"/>
              </a:rPr>
              <a:t>Professional qualifications and memberships</a:t>
            </a:r>
          </a:p>
          <a:p>
            <a:r>
              <a:rPr lang="en-US" sz="900" dirty="0">
                <a:latin typeface="Arial" panose="020B0604020202020204" pitchFamily="34" charset="0"/>
                <a:cs typeface="Arial" panose="020B0604020202020204" pitchFamily="34" charset="0"/>
              </a:rPr>
              <a:t>Post Graduate Diploma (MBA) in Business Management </a:t>
            </a:r>
            <a:endParaRPr lang="en-GB" sz="900" dirty="0">
              <a:latin typeface="Arial" panose="020B0604020202020204" pitchFamily="34" charset="0"/>
              <a:cs typeface="Arial" panose="020B0604020202020204" pitchFamily="34" charset="0"/>
            </a:endParaRPr>
          </a:p>
          <a:p>
            <a:r>
              <a:rPr lang="en-US" sz="900" dirty="0">
                <a:latin typeface="Arial" panose="020B0604020202020204" pitchFamily="34" charset="0"/>
                <a:cs typeface="Arial" panose="020B0604020202020204" pitchFamily="34" charset="0"/>
              </a:rPr>
              <a:t>BBA from The University of Texas, Austin, USA</a:t>
            </a:r>
            <a:endParaRPr lang="en-GB" sz="900" dirty="0">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D7F"/>
                </a:solidFill>
                <a:latin typeface="Arial" panose="020B0604020202020204" pitchFamily="34" charset="0"/>
                <a:cs typeface="Arial" panose="020B0604020202020204" pitchFamily="34" charset="0"/>
              </a:rPr>
              <a:t>Languages spoken</a:t>
            </a:r>
          </a:p>
          <a:p>
            <a:r>
              <a:rPr lang="en-GB" sz="900" dirty="0">
                <a:latin typeface="Arial" panose="020B0604020202020204" pitchFamily="34" charset="0"/>
                <a:cs typeface="Arial" panose="020B0604020202020204" pitchFamily="34" charset="0"/>
              </a:rPr>
              <a:t>English and Hindi</a:t>
            </a:r>
          </a:p>
          <a:p>
            <a:pPr>
              <a:spcBef>
                <a:spcPts val="600"/>
              </a:spcBef>
              <a:spcAft>
                <a:spcPts val="600"/>
              </a:spcAft>
            </a:pPr>
            <a:endParaRPr lang="en-GB" sz="1300" dirty="0">
              <a:solidFill>
                <a:srgbClr val="4F2D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D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D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D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D7F"/>
                </a:solidFill>
                <a:latin typeface="Arial" panose="020B0604020202020204" pitchFamily="34" charset="0"/>
                <a:cs typeface="Arial" panose="020B0604020202020204" pitchFamily="34" charset="0"/>
              </a:rPr>
              <a:t>Contact details</a:t>
            </a:r>
          </a:p>
          <a:p>
            <a:pPr>
              <a:spcAft>
                <a:spcPts val="0"/>
              </a:spcAft>
            </a:pPr>
            <a:r>
              <a:rPr lang="en-US" sz="900" dirty="0">
                <a:latin typeface="Arial" panose="020B0604020202020204" pitchFamily="34" charset="0"/>
                <a:cs typeface="Arial" panose="020B0604020202020204" pitchFamily="34" charset="0"/>
              </a:rPr>
              <a:t>Grant Thornton Advisory Private Limited</a:t>
            </a:r>
            <a:endParaRPr lang="en-GB" sz="900" dirty="0">
              <a:latin typeface="Arial" panose="020B0604020202020204" pitchFamily="34" charset="0"/>
              <a:cs typeface="Arial" panose="020B0604020202020204" pitchFamily="34" charset="0"/>
            </a:endParaRPr>
          </a:p>
          <a:p>
            <a:pPr>
              <a:spcAft>
                <a:spcPts val="0"/>
              </a:spcAft>
            </a:pPr>
            <a:r>
              <a:rPr lang="en-US" sz="900" dirty="0">
                <a:latin typeface="Arial" panose="020B0604020202020204" pitchFamily="34" charset="0"/>
                <a:cs typeface="Arial" panose="020B0604020202020204" pitchFamily="34" charset="0"/>
              </a:rPr>
              <a:t>21st floor, DLF Square</a:t>
            </a:r>
            <a:endParaRPr lang="en-GB" sz="900" dirty="0">
              <a:latin typeface="Arial" panose="020B0604020202020204" pitchFamily="34" charset="0"/>
              <a:cs typeface="Arial" panose="020B0604020202020204" pitchFamily="34" charset="0"/>
            </a:endParaRPr>
          </a:p>
          <a:p>
            <a:pPr>
              <a:spcAft>
                <a:spcPts val="0"/>
              </a:spcAft>
            </a:pPr>
            <a:r>
              <a:rPr lang="en-US" sz="900" dirty="0">
                <a:latin typeface="Arial" panose="020B0604020202020204" pitchFamily="34" charset="0"/>
                <a:cs typeface="Arial" panose="020B0604020202020204" pitchFamily="34" charset="0"/>
              </a:rPr>
              <a:t>Jacaranda Marg, DLF Phase II, </a:t>
            </a:r>
            <a:endParaRPr lang="en-GB" sz="900" dirty="0">
              <a:latin typeface="Arial" panose="020B0604020202020204" pitchFamily="34" charset="0"/>
              <a:cs typeface="Arial" panose="020B0604020202020204" pitchFamily="34" charset="0"/>
            </a:endParaRPr>
          </a:p>
          <a:p>
            <a:pPr>
              <a:spcAft>
                <a:spcPts val="0"/>
              </a:spcAft>
            </a:pPr>
            <a:r>
              <a:rPr lang="en-US" sz="900" dirty="0">
                <a:latin typeface="Arial" panose="020B0604020202020204" pitchFamily="34" charset="0"/>
                <a:cs typeface="Arial" panose="020B0604020202020204" pitchFamily="34" charset="0"/>
              </a:rPr>
              <a:t>Gurugram – 122002</a:t>
            </a:r>
            <a:br>
              <a:rPr lang="en-US" sz="900" dirty="0">
                <a:latin typeface="Arial" panose="020B0604020202020204" pitchFamily="34" charset="0"/>
                <a:cs typeface="Arial" panose="020B0604020202020204" pitchFamily="34" charset="0"/>
              </a:rPr>
            </a:br>
            <a:r>
              <a:rPr lang="en-US" sz="900" dirty="0">
                <a:latin typeface="Arial" panose="020B0604020202020204" pitchFamily="34" charset="0"/>
                <a:cs typeface="Arial" panose="020B0604020202020204" pitchFamily="34" charset="0"/>
              </a:rPr>
              <a:t>India</a:t>
            </a:r>
            <a:endParaRPr lang="en-GB" sz="900" dirty="0">
              <a:latin typeface="Arial" panose="020B0604020202020204" pitchFamily="34" charset="0"/>
              <a:cs typeface="Arial" panose="020B0604020202020204" pitchFamily="34" charset="0"/>
            </a:endParaRPr>
          </a:p>
          <a:p>
            <a:pPr>
              <a:spcBef>
                <a:spcPts val="600"/>
              </a:spcBef>
              <a:spcAft>
                <a:spcPts val="0"/>
              </a:spcAft>
            </a:pPr>
            <a:r>
              <a:rPr lang="en-GB" sz="900" b="1" dirty="0">
                <a:latin typeface="Arial" panose="020B0604020202020204" pitchFamily="34" charset="0"/>
                <a:cs typeface="Arial" panose="020B0604020202020204" pitchFamily="34" charset="0"/>
              </a:rPr>
              <a:t>T </a:t>
            </a:r>
            <a:r>
              <a:rPr lang="en-US" sz="900" dirty="0">
                <a:latin typeface="Arial" panose="020B0604020202020204" pitchFamily="34" charset="0"/>
                <a:cs typeface="Arial" panose="020B0604020202020204" pitchFamily="34" charset="0"/>
              </a:rPr>
              <a:t>+91 124 462 8000</a:t>
            </a:r>
            <a:endParaRPr lang="en-GB" sz="900" dirty="0">
              <a:latin typeface="Arial" panose="020B0604020202020204" pitchFamily="34" charset="0"/>
              <a:cs typeface="Arial" panose="020B0604020202020204" pitchFamily="34" charset="0"/>
            </a:endParaRPr>
          </a:p>
          <a:p>
            <a:pPr>
              <a:spcAft>
                <a:spcPts val="0"/>
              </a:spcAft>
            </a:pPr>
            <a:r>
              <a:rPr lang="en-GB" sz="900" b="1" dirty="0">
                <a:latin typeface="Arial" panose="020B0604020202020204" pitchFamily="34" charset="0"/>
                <a:cs typeface="Arial" panose="020B0604020202020204" pitchFamily="34" charset="0"/>
              </a:rPr>
              <a:t>M</a:t>
            </a:r>
            <a:r>
              <a:rPr lang="en-GB" sz="900" dirty="0">
                <a:latin typeface="Arial" panose="020B0604020202020204" pitchFamily="34" charset="0"/>
                <a:cs typeface="Arial" panose="020B0604020202020204" pitchFamily="34" charset="0"/>
              </a:rPr>
              <a:t> +91 </a:t>
            </a:r>
            <a:r>
              <a:rPr lang="en-US" sz="900" dirty="0">
                <a:latin typeface="Arial" panose="020B0604020202020204" pitchFamily="34" charset="0"/>
                <a:cs typeface="Arial" panose="020B0604020202020204" pitchFamily="34" charset="0"/>
              </a:rPr>
              <a:t>98104 23962</a:t>
            </a:r>
            <a:endParaRPr lang="en-GB" sz="900" dirty="0">
              <a:latin typeface="Arial" panose="020B0604020202020204" pitchFamily="34" charset="0"/>
              <a:cs typeface="Arial" panose="020B0604020202020204" pitchFamily="34" charset="0"/>
            </a:endParaRPr>
          </a:p>
          <a:p>
            <a:pPr>
              <a:spcAft>
                <a:spcPts val="0"/>
              </a:spcAft>
            </a:pPr>
            <a:r>
              <a:rPr lang="en-GB" sz="900" b="1" dirty="0">
                <a:latin typeface="Arial" panose="020B0604020202020204" pitchFamily="34" charset="0"/>
                <a:cs typeface="Arial" panose="020B0604020202020204" pitchFamily="34" charset="0"/>
              </a:rPr>
              <a:t>E</a:t>
            </a:r>
            <a:r>
              <a:rPr lang="en-GB" sz="900" dirty="0">
                <a:latin typeface="Arial" panose="020B0604020202020204" pitchFamily="34" charset="0"/>
                <a:cs typeface="Arial" panose="020B0604020202020204" pitchFamily="34" charset="0"/>
              </a:rPr>
              <a:t> </a:t>
            </a:r>
            <a:r>
              <a:rPr lang="en-GB" sz="900" u="sng" dirty="0">
                <a:latin typeface="Arial" panose="020B0604020202020204" pitchFamily="34" charset="0"/>
                <a:cs typeface="Arial" panose="020B0604020202020204" pitchFamily="34" charset="0"/>
                <a:hlinkClick r:id="rId4"/>
              </a:rPr>
              <a:t>Triven.Gupta@in.gt.com</a:t>
            </a:r>
            <a:r>
              <a:rPr lang="en-GB" sz="900" dirty="0">
                <a:latin typeface="Arial" panose="020B0604020202020204" pitchFamily="34" charset="0"/>
                <a:cs typeface="Arial" panose="020B0604020202020204" pitchFamily="34" charset="0"/>
              </a:rPr>
              <a:t> </a:t>
            </a:r>
          </a:p>
        </p:txBody>
      </p:sp>
      <p:sp>
        <p:nvSpPr>
          <p:cNvPr id="16" name="TextBox 15">
            <a:extLst>
              <a:ext uri="{FF2B5EF4-FFF2-40B4-BE49-F238E27FC236}">
                <a16:creationId xmlns:a16="http://schemas.microsoft.com/office/drawing/2014/main" id="{0F356758-7C5D-E443-A409-8F4ADA2FF1BF}"/>
              </a:ext>
            </a:extLst>
          </p:cNvPr>
          <p:cNvSpPr txBox="1"/>
          <p:nvPr/>
        </p:nvSpPr>
        <p:spPr>
          <a:xfrm>
            <a:off x="2990596" y="1378658"/>
            <a:ext cx="6266146" cy="1292085"/>
          </a:xfrm>
          <a:prstGeom prst="rect">
            <a:avLst/>
          </a:prstGeom>
          <a:noFill/>
        </p:spPr>
        <p:txBody>
          <a:bodyPr wrap="square" lIns="0" tIns="0" rIns="0" bIns="0" rtlCol="0">
            <a:spAutoFit/>
          </a:bodyPr>
          <a:lstStyle/>
          <a:p>
            <a:pPr>
              <a:lnSpc>
                <a:spcPct val="200000"/>
              </a:lnSpc>
            </a:pPr>
            <a:r>
              <a:rPr lang="en-GB" b="1">
                <a:solidFill>
                  <a:srgbClr val="4F2D7F"/>
                </a:solidFill>
                <a:latin typeface="Arial" panose="020B0604020202020204" pitchFamily="34" charset="0"/>
                <a:cs typeface="Arial" panose="020B0604020202020204" pitchFamily="34" charset="0"/>
              </a:rPr>
              <a:t>Triven</a:t>
            </a:r>
            <a:r>
              <a:rPr lang="en-GB" b="1" dirty="0">
                <a:solidFill>
                  <a:srgbClr val="4F2D7F"/>
                </a:solidFill>
                <a:latin typeface="Arial" panose="020B0604020202020204" pitchFamily="34" charset="0"/>
                <a:cs typeface="Arial" panose="020B0604020202020204" pitchFamily="34" charset="0"/>
              </a:rPr>
              <a:t> Gupta</a:t>
            </a:r>
          </a:p>
          <a:p>
            <a:pPr>
              <a:lnSpc>
                <a:spcPct val="200000"/>
              </a:lnSpc>
            </a:pPr>
            <a:r>
              <a:rPr lang="en-GB" sz="1300" dirty="0">
                <a:solidFill>
                  <a:srgbClr val="4F2D7F"/>
                </a:solidFill>
                <a:latin typeface="Arial" panose="020B0604020202020204" pitchFamily="34" charset="0"/>
                <a:cs typeface="Arial" panose="020B0604020202020204" pitchFamily="34" charset="0"/>
              </a:rPr>
              <a:t>Post Graduate Diploma in Business Management</a:t>
            </a:r>
          </a:p>
          <a:p>
            <a:pPr>
              <a:lnSpc>
                <a:spcPct val="200000"/>
              </a:lnSpc>
            </a:pPr>
            <a:r>
              <a:rPr lang="en-GB" sz="1300" dirty="0">
                <a:solidFill>
                  <a:srgbClr val="4F2D7F"/>
                </a:solidFill>
                <a:latin typeface="Arial" panose="020B0604020202020204" pitchFamily="34" charset="0"/>
                <a:cs typeface="Arial" panose="020B0604020202020204" pitchFamily="34" charset="0"/>
              </a:rPr>
              <a:t>BBA (Finance and MIS) </a:t>
            </a:r>
          </a:p>
        </p:txBody>
      </p:sp>
    </p:spTree>
    <p:extLst>
      <p:ext uri="{BB962C8B-B14F-4D97-AF65-F5344CB8AC3E}">
        <p14:creationId xmlns:p14="http://schemas.microsoft.com/office/powerpoint/2010/main" val="2010944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255</Words>
  <Application>Microsoft Office PowerPoint</Application>
  <PresentationFormat>Widescreen</PresentationFormat>
  <Paragraphs>29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Kakar, Amandeep</dc:creator>
  <cp:lastModifiedBy>Meghna Ramchandani</cp:lastModifiedBy>
  <cp:revision>19</cp:revision>
  <dcterms:created xsi:type="dcterms:W3CDTF">2019-07-12T05:25:03Z</dcterms:created>
  <dcterms:modified xsi:type="dcterms:W3CDTF">2022-11-17T11:16:48Z</dcterms:modified>
</cp:coreProperties>
</file>