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 showGuides="1">
      <p:cViewPr varScale="1">
        <p:scale>
          <a:sx n="72" d="100"/>
          <a:sy n="72" d="100"/>
        </p:scale>
        <p:origin x="636" y="66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B0E2E-7958-2F4C-9BE2-D50E35CBE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D7015F-3D5D-544C-9DD8-CACD91478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23FB1-514B-5B43-BA3D-DF167BCA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9E558-1FE6-6347-BA11-8A269099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F6A65-B343-9B4C-8DAF-286AF540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2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94F87-67BC-BD42-B6AF-AE485CCA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387E0-514F-AE4F-B6E4-8BC688D2C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9884F-2F12-324C-AC80-7D03F8EC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F3F50-803D-0D45-BCDA-8118C5E70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470C9-86B3-664B-A25A-151622DE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D7C95E-7DE0-994C-BCA5-FD0FE2BF1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92032-6961-A94A-8022-6AD92FAE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AC9-35C5-B84A-93D4-F68D90B9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2ECE3-F698-1B47-A24F-D3C51A2C0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27E6C-2F78-2A40-A3D2-6D668257E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15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cxnSpLocks/>
          </p:cNvCxnSpPr>
          <p:nvPr userDrawn="1"/>
        </p:nvCxnSpPr>
        <p:spPr>
          <a:xfrm>
            <a:off x="558410" y="6392350"/>
            <a:ext cx="3453343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TLogoNoTag" hidden="1">
            <a:extLst>
              <a:ext uri="{FF2B5EF4-FFF2-40B4-BE49-F238E27FC236}">
                <a16:creationId xmlns:a16="http://schemas.microsoft.com/office/drawing/2014/main" id="{6783DB90-85B3-4C34-968A-E4FF6E8ED1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092" y="572983"/>
            <a:ext cx="2615921" cy="638130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 userDrawn="1"/>
        </p:nvGraphicFramePr>
        <p:xfrm>
          <a:off x="558410" y="6434455"/>
          <a:ext cx="10399646" cy="355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399646">
                  <a:extLst>
                    <a:ext uri="{9D8B030D-6E8A-4147-A177-3AD203B41FA5}">
                      <a16:colId xmlns:a16="http://schemas.microsoft.com/office/drawing/2014/main" val="1422248172"/>
                    </a:ext>
                  </a:extLst>
                </a:gridCol>
              </a:tblGrid>
              <a:tr h="73660">
                <a:tc>
                  <a:txBody>
                    <a:bodyPr/>
                    <a:lstStyle/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© 2019 Grant Thornton India LLP. All rights reserved.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“Grant Thornton in India” means Grant Thornton India LLP, a member firm within Grant Thornton International Ltd, and those legal entities which are its related parties as defined by the Companies Act, 2013.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Grant Thornton India LLP is registered with limited liability with identity number AAA-7677 and has its registered office at L-41 Connaught Circus, New Delhi, 110001.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l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600" b="0" dirty="0">
                          <a:solidFill>
                            <a:schemeClr val="tx1"/>
                          </a:solidFill>
                          <a:effectLst/>
                        </a:rPr>
                        <a:t>References to Grant Thornton are to Grant Thornton International Ltd (Grant Thornton International) or its member firms. Grant Thornton International and the member firms are not a worldwide partnership. Services are delivered independently by the member firms.</a:t>
                      </a:r>
                      <a:endParaRPr lang="en-US" sz="6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800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90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79D-E435-5943-9973-CEE6D9C10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AE04C-16CF-1E4F-AB64-201607A1D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6589E-9636-7941-BF43-F6CA7F37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4B53-17A4-5743-B0C5-9B93FE6C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77112-656D-D945-89E1-3802CA4C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2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8C39B-A90D-F549-A760-FD80DB74F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DF443-D4FE-7D46-99E8-856BA2DD6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FC748-A3D5-1E4B-B4A1-7E17251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9FFF2-2E8E-1444-970D-0E019BBC2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C3175-8B61-9749-9BDC-B9CAE973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3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78B8-F98E-2D4C-85B5-B3FA0774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C5C02-BE2E-ED49-9907-34E803302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5801F-51AC-2245-AEB6-469014D88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32241-8BC2-5042-A476-392A3D90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98542-B158-924A-8110-89C00D279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12FD8-BE96-6446-A379-1A0BE654E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9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A8F4A-9B94-3847-B3A3-04AF6D4B6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A31C2-041C-8B4B-B692-41177339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64EF7-33A1-BF4A-BF7E-2B277CEEA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07D9B6-92A4-2249-A325-20BBFE6FC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7EA2C-0730-0D44-92E6-6DB81A9BCB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C08ED8-7D8E-B944-AA88-76E5E87F0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43141-2838-A047-A136-A00F7B36A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56E4D-F92E-FD4E-BF7C-7C97234EC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7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9F94B-41D3-4345-9A1C-196D7438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4B04A8-25C5-024B-86AA-44CA3BE1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A6CD1-B14E-7A4F-9358-1E875C1D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CE645-706E-A64B-9A03-15CEA23C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0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C7897B-6BA4-864E-A558-C067F2E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312B9-6BB1-4A42-98E7-B8631B99A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6F013-1A22-F140-BE62-EC7516A5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5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5948F-462C-C94E-86B9-D3B0DA48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8C220-1935-2042-9A4D-1EEC4F07F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EB00BA-CB45-BB44-98FF-4BB60C1A7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585ED-B0D4-D04A-B991-4D1556DF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B6FF6-B1B6-A74F-BBA8-E1019661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87E5F-2316-E347-B158-D52FFBFE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41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09311-CFC2-864B-B99B-F5D9A9C5B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438075-E257-9E40-8D23-E4EC845EA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FBA6A-1739-004F-8856-9826034AE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55D57-B140-864F-931E-8AA3E00C4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AB746-95D2-C24D-9B0F-E1EAEE8D6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ABA4F-D357-5B46-AF00-D14ACE7E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9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F1FC6-6909-3C4A-BAD6-2EE019D45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77C1D-DFF5-BF4E-A15B-B46801CB1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FEE51-4FAC-E64D-83CC-E68A22439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3F38E-88D7-264E-8A0B-5A906D636939}" type="datetimeFigureOut">
              <a:rPr lang="en-US" smtClean="0"/>
              <a:t>11/17/2022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6EB5E-9B93-8A49-A43D-1D14648B0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9E10F-6F3C-C344-BDB5-2DAF3DD19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DDACC-955A-9D42-8907-6E9ABF51E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2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6CE3D88-ACA3-8049-A976-83702A8EE892}"/>
              </a:ext>
            </a:extLst>
          </p:cNvPr>
          <p:cNvSpPr txBox="1">
            <a:spLocks/>
          </p:cNvSpPr>
          <p:nvPr/>
        </p:nvSpPr>
        <p:spPr>
          <a:xfrm>
            <a:off x="550640" y="3197909"/>
            <a:ext cx="11146059" cy="3231920"/>
          </a:xfrm>
          <a:prstGeom prst="rect">
            <a:avLst/>
          </a:prstGeom>
        </p:spPr>
        <p:txBody>
          <a:bodyPr lIns="0" tIns="0" rIns="0" bIns="0" numCol="3" spcCol="274320">
            <a:noAutofit/>
          </a:bodyPr>
          <a:lstStyle>
            <a:lvl1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5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–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7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Symbol" panose="05050102010706020507" pitchFamily="18" charset="2"/>
              <a:buChar char="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Font typeface="+mj-lt"/>
              <a:buAutoNum type="alphaLcPeriod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2500" indent="-202500" algn="l" defTabSz="342900" rtl="0" eaLnBrk="1" latinLnBrk="0" hangingPunct="1"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Partner, Risk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Shalabh is a risk and compliance professional with global business experience in financial, information systems, operational and regulatory auditing, Sarbanes-Oxley 404 compliance, business process evaluation and design, and fraud investigation.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He has 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over 23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years of experience of leading CXO Advisory mandates in diverse geographies including the US, Europe, UK, and APAC for significantly large multinational corporations and for large and mid-sized promoter-driven business groups in India.</a:t>
            </a:r>
          </a:p>
          <a:p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Shalabh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is currently working as an Internal Audit Partner on several engagements including large listed companies with reporting to the audit committee.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He also represents Grant Thornton India on the Grant Thornton Global Business Risk Service Leadership Group.</a:t>
            </a:r>
          </a:p>
          <a:p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Shalabh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is also leading the role of the Risk Leader for Tech (Technology, Media &amp; Services) Risk in north.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Specialties: Internal Audit and SOX, enterprise risk management, </a:t>
            </a: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process reviews, controllership in SSC environment/ process transitions, governance, and compliances.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Before joining Grant Thornton in India,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Shalabh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worked with Axis Risk Consulting, a niche global risk consulting firm, which was a subsidiary of an NYSE listed company, a large professional services firm, and B K Birla Group, a large Indian business house as a finance controller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experience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Technology, media, financial services, automotive, and manufacturing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qualifications and memberships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PGDBM, Finance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Trained and tested in Six Sigma Green belt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1300" dirty="0">
              <a:solidFill>
                <a:srgbClr val="4F2C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involvement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Participated in the CSR activities led by the Firm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Languages spoken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English and Hindi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Grant Thornton India LLP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Plot No. 19A, 7th Floor,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Sector – 16A,</a:t>
            </a:r>
          </a:p>
          <a:p>
            <a:pPr>
              <a:spcAft>
                <a:spcPts val="0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Noida - 201 301</a:t>
            </a:r>
            <a:b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+91 120 485 5901</a:t>
            </a:r>
          </a:p>
          <a:p>
            <a:pPr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+91 92120 32364</a:t>
            </a:r>
          </a:p>
          <a:p>
            <a:pPr>
              <a:spcAft>
                <a:spcPts val="0"/>
              </a:spcAft>
            </a:pP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Shalabh.saxena@in.gt.com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F0A889-0F87-FC4A-A61E-2459E7F31CAF}"/>
              </a:ext>
            </a:extLst>
          </p:cNvPr>
          <p:cNvSpPr txBox="1"/>
          <p:nvPr/>
        </p:nvSpPr>
        <p:spPr>
          <a:xfrm>
            <a:off x="2771330" y="1674371"/>
            <a:ext cx="6266146" cy="892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dirty="0" err="1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Shalabh</a:t>
            </a:r>
            <a:r>
              <a:rPr lang="en-GB" b="1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Saxena</a:t>
            </a:r>
          </a:p>
          <a:p>
            <a:pPr>
              <a:lnSpc>
                <a:spcPct val="200000"/>
              </a:lnSpc>
            </a:pPr>
            <a:r>
              <a:rPr lang="en-GB" sz="1300" dirty="0">
                <a:solidFill>
                  <a:srgbClr val="4F2C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PGDBM, Finance</a:t>
            </a:r>
          </a:p>
        </p:txBody>
      </p:sp>
      <p:pic>
        <p:nvPicPr>
          <p:cNvPr id="9" name="GTLogo">
            <a:extLst>
              <a:ext uri="{FF2B5EF4-FFF2-40B4-BE49-F238E27FC236}">
                <a16:creationId xmlns:a16="http://schemas.microsoft.com/office/drawing/2014/main" id="{84C3CE65-F20C-4C77-A9E2-15AA7F2E6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640" y="227771"/>
            <a:ext cx="2515215" cy="818085"/>
          </a:xfrm>
          <a:prstGeom prst="rect">
            <a:avLst/>
          </a:prstGeom>
        </p:spPr>
      </p:pic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38200" y="36888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0" y="2951710"/>
            <a:ext cx="12161520" cy="0"/>
          </a:xfrm>
          <a:prstGeom prst="line">
            <a:avLst/>
          </a:prstGeom>
          <a:ln w="19050" cap="rnd">
            <a:solidFill>
              <a:srgbClr val="4F2D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C4DD8F2-108B-3042-95AF-A6C35C27A71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40" y="1152221"/>
            <a:ext cx="181419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62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317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Kakar, Amandeep</dc:creator>
  <cp:lastModifiedBy>Meghna Ramchandani</cp:lastModifiedBy>
  <cp:revision>9</cp:revision>
  <dcterms:created xsi:type="dcterms:W3CDTF">2019-07-16T06:04:11Z</dcterms:created>
  <dcterms:modified xsi:type="dcterms:W3CDTF">2022-11-17T11:16:27Z</dcterms:modified>
</cp:coreProperties>
</file>