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8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3"/>
  </p:normalViewPr>
  <p:slideViewPr>
    <p:cSldViewPr snapToGrid="0" snapToObjects="1" showGuides="1">
      <p:cViewPr varScale="1">
        <p:scale>
          <a:sx n="76" d="100"/>
          <a:sy n="76" d="100"/>
        </p:scale>
        <p:origin x="96" y="6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B0E2E-7958-2F4C-9BE2-D50E35CBE3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D7015F-3D5D-544C-9DD8-CACD91478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323FB1-514B-5B43-BA3D-DF167BCA6080}"/>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F89E558-1FE6-6347-BA11-8A26909984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5F6A65-B343-9B4C-8DAF-286AF540236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5332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94F87-67BC-BD42-B6AF-AE485CCA2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3387E0-514F-AE4F-B6E4-8BC688D2C1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9884F-2F12-324C-AC80-7D03F8EC3B6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AE5F3F50-803D-0D45-BCDA-8118C5E707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8470C9-86B3-664B-A25A-151622DE2DA3}"/>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828745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D7C95E-7DE0-994C-BCA5-FD0FE2BF16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E992032-6961-A94A-8022-6AD92FAE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867AC9-35C5-B84A-93D4-F68D90B9FC09}"/>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352ECE3-F698-1B47-A24F-D3C51A2C02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A27E6C-2F78-2A40-A3D2-6D668257E135}"/>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18153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and Photo">
    <p:spTree>
      <p:nvGrpSpPr>
        <p:cNvPr id="1" name=""/>
        <p:cNvGrpSpPr/>
        <p:nvPr/>
      </p:nvGrpSpPr>
      <p:grpSpPr>
        <a:xfrm>
          <a:off x="0" y="0"/>
          <a:ext cx="0" cy="0"/>
          <a:chOff x="0" y="0"/>
          <a:chExt cx="0" cy="0"/>
        </a:xfrm>
      </p:grpSpPr>
      <p:pic>
        <p:nvPicPr>
          <p:cNvPr id="15" name="GTLogoNoTag" hidden="1">
            <a:extLst>
              <a:ext uri="{FF2B5EF4-FFF2-40B4-BE49-F238E27FC236}">
                <a16:creationId xmlns:a16="http://schemas.microsoft.com/office/drawing/2014/main" id="{6783DB90-85B3-4C34-968A-E4FF6E8ED1BF}"/>
              </a:ext>
            </a:extLst>
          </p:cNvPr>
          <p:cNvPicPr>
            <a:picLocks noChangeAspect="1"/>
          </p:cNvPicPr>
          <p:nvPr userDrawn="1"/>
        </p:nvPicPr>
        <p:blipFill>
          <a:blip r:embed="rId2"/>
          <a:stretch>
            <a:fillRect/>
          </a:stretch>
        </p:blipFill>
        <p:spPr>
          <a:xfrm>
            <a:off x="747092" y="572983"/>
            <a:ext cx="2615921" cy="638130"/>
          </a:xfrm>
          <a:prstGeom prst="rect">
            <a:avLst/>
          </a:prstGeom>
        </p:spPr>
      </p:pic>
      <p:sp>
        <p:nvSpPr>
          <p:cNvPr id="2" name="Rectangle 2">
            <a:extLst>
              <a:ext uri="{FF2B5EF4-FFF2-40B4-BE49-F238E27FC236}">
                <a16:creationId xmlns:a16="http://schemas.microsoft.com/office/drawing/2014/main" id="{63CFE78F-DA6C-444D-9855-15662BB305C0}"/>
              </a:ext>
            </a:extLst>
          </p:cNvPr>
          <p:cNvSpPr>
            <a:spLocks noChangeArrowheads="1"/>
          </p:cNvSpPr>
          <p:nvPr userDrawn="1"/>
        </p:nvSpPr>
        <p:spPr bwMode="auto">
          <a:xfrm>
            <a:off x="865188" y="58500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IN"/>
          </a:p>
        </p:txBody>
      </p:sp>
      <p:sp>
        <p:nvSpPr>
          <p:cNvPr id="3" name="Text Box 2">
            <a:extLst>
              <a:ext uri="{FF2B5EF4-FFF2-40B4-BE49-F238E27FC236}">
                <a16:creationId xmlns:a16="http://schemas.microsoft.com/office/drawing/2014/main" id="{CAC46FCF-4AF6-4E82-A7E0-94F60895AA14}"/>
              </a:ext>
            </a:extLst>
          </p:cNvPr>
          <p:cNvSpPr txBox="1">
            <a:spLocks noChangeArrowheads="1"/>
          </p:cNvSpPr>
          <p:nvPr userDrawn="1"/>
        </p:nvSpPr>
        <p:spPr bwMode="auto">
          <a:xfrm>
            <a:off x="8756503" y="6267597"/>
            <a:ext cx="2014538" cy="536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600" b="0" i="0" u="none" strike="noStrike" cap="none" normalizeH="0" baseline="0" dirty="0">
                <a:ln>
                  <a:noFill/>
                </a:ln>
                <a:solidFill>
                  <a:schemeClr val="tx1"/>
                </a:solidFill>
                <a:effectLst/>
                <a:latin typeface="Garamond" panose="02020404030301010803" pitchFamily="18" charset="0"/>
                <a:ea typeface="Times New Roman" panose="02020603050405020304" pitchFamily="18" charset="0"/>
                <a:cs typeface="Calibri Light" panose="020F0302020204030204" pitchFamily="34" charset="0"/>
              </a:rPr>
              <a:t>Walker Chandiok &amp; Co LLP is registered with limited liability with identification number AAC-2085 and its registered office at L-41 Connaught Circus, New Delhi, 110001, India</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4">
            <a:extLst>
              <a:ext uri="{FF2B5EF4-FFF2-40B4-BE49-F238E27FC236}">
                <a16:creationId xmlns:a16="http://schemas.microsoft.com/office/drawing/2014/main" id="{8C3C04D0-834C-44E5-886D-2C2216FD9ADD}"/>
              </a:ext>
            </a:extLst>
          </p:cNvPr>
          <p:cNvSpPr>
            <a:spLocks noChangeArrowheads="1"/>
          </p:cNvSpPr>
          <p:nvPr userDrawn="1"/>
        </p:nvSpPr>
        <p:spPr bwMode="auto">
          <a:xfrm>
            <a:off x="595313" y="63469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1pPr>
            <a:lvl2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2pPr>
            <a:lvl3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3pPr>
            <a:lvl4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4pPr>
            <a:lvl5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5pPr>
            <a:lvl6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6pPr>
            <a:lvl7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7pPr>
            <a:lvl8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8pPr>
            <a:lvl9pPr eaLnBrk="0" fontAlgn="base" hangingPunct="0">
              <a:spcBef>
                <a:spcPct val="0"/>
              </a:spcBef>
              <a:spcAft>
                <a:spcPct val="0"/>
              </a:spcAft>
              <a:tabLst>
                <a:tab pos="2865438" algn="ctr"/>
                <a:tab pos="573087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865438" algn="ctr"/>
                <a:tab pos="5730875" algn="r"/>
              </a:tabLst>
            </a:pPr>
            <a:endParaRPr kumimoji="0" lang="en-GB" altLang="en-US" sz="6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865438" algn="ctr"/>
                <a:tab pos="5730875" algn="r"/>
              </a:tabLst>
            </a:pPr>
            <a:r>
              <a:rPr kumimoji="0" lang="en-GB" altLang="en-US" sz="6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Chartered Accountants</a:t>
            </a:r>
            <a:endParaRPr kumimoji="0" lang="en-GB"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65438" algn="ctr"/>
                <a:tab pos="5730875" algn="r"/>
              </a:tabLst>
            </a:pPr>
            <a:r>
              <a:rPr kumimoji="0" lang="en-GB" altLang="en-US" sz="600" b="0"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Offices in Ahmedabad, Bengaluru, Chandigarh, Chennai, Gurgaon, Hyderabad, Kolkata, Kochi, Mumbai, New Delhi, Noida and Pune</a:t>
            </a:r>
            <a:endParaRPr kumimoji="0" lang="en-GB"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65438" algn="ctr"/>
                <a:tab pos="5730875" algn="r"/>
              </a:tabLst>
            </a:pP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1904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AB79D-E435-5943-9973-CEE6D9C10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9AE04C-16CF-1E4F-AB64-201607A1D4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6589E-9636-7941-BF43-F6CA7F374E33}"/>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66714B53-17A4-5743-B0C5-9B93FE6C1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777112-656D-D945-89E1-3802CA4CDF20}"/>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277622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C39B-A90D-F549-A760-FD80DB74F2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7DF443-D4FE-7D46-99E8-856BA2DD6F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5FC748-A3D5-1E4B-B4A1-7E172517FEC2}"/>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5249FFF2-2E8E-1444-970D-0E019BBC2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C3175-8B61-9749-9BDC-B9CAE973FC36}"/>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1436834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78B8-F98E-2D4C-85B5-B3FA077448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6C5C02-BE2E-ED49-9907-34E803302B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B5801F-51AC-2245-AEB6-469014D8893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32241-8BC2-5042-A476-392A3D9002D0}"/>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3BF98542-B158-924A-8110-89C00D2799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B12FD8-BE96-6446-A379-1A0BE654EFA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006099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A8F4A-9B94-3847-B3A3-04AF6D4B61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31C2-041C-8B4B-B692-41177339CE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764EF7-33A1-BF4A-BF7E-2B277CEEA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07D9B6-92A4-2249-A325-20BBFE6FC0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27EA2C-0730-0D44-92E6-6DB81A9BCB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C08ED8-7D8E-B944-AA88-76E5E87F09AC}"/>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8" name="Footer Placeholder 7">
            <a:extLst>
              <a:ext uri="{FF2B5EF4-FFF2-40B4-BE49-F238E27FC236}">
                <a16:creationId xmlns:a16="http://schemas.microsoft.com/office/drawing/2014/main" id="{DF943141-2838-A047-A136-A00F7B36A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0256E4D-F92E-FD4E-BF7C-7C97234EC0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168671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9F94B-41D3-4345-9A1C-196D74389A2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4B04A8-25C5-024B-86AA-44CA3BE1B797}"/>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4" name="Footer Placeholder 3">
            <a:extLst>
              <a:ext uri="{FF2B5EF4-FFF2-40B4-BE49-F238E27FC236}">
                <a16:creationId xmlns:a16="http://schemas.microsoft.com/office/drawing/2014/main" id="{DF9A6CD1-B14E-7A4F-9358-1E875C1D6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BCE645-706E-A64B-9A03-15CEA23C4B47}"/>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289950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3C7897B-6BA4-864E-A558-C067F2EACC0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3" name="Footer Placeholder 2">
            <a:extLst>
              <a:ext uri="{FF2B5EF4-FFF2-40B4-BE49-F238E27FC236}">
                <a16:creationId xmlns:a16="http://schemas.microsoft.com/office/drawing/2014/main" id="{399312B9-6BB1-4A42-98E7-B8631B99AB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06F013-1A22-F140-BE62-EC7516A5D2F9}"/>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860351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5948F-462C-C94E-86B9-D3B0DA48B7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A8C220-1935-2042-9A4D-1EEC4F07FF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EB00BA-CB45-BB44-98FF-4BB60C1A7E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2585ED-B0D4-D04A-B991-4D1556DF1C27}"/>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079B6FF6-B1B6-A74F-BBA8-E1019661A3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A87E5F-2316-E347-B158-D52FFBFE944F}"/>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67241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09311-CFC2-864B-B99B-F5D9A9C5BA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438075-E257-9E40-8D23-E4EC845EA5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FBA6A-1739-004F-8856-9826034AE9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555D57-B140-864F-931E-8AA3E00C48FA}"/>
              </a:ext>
            </a:extLst>
          </p:cNvPr>
          <p:cNvSpPr>
            <a:spLocks noGrp="1"/>
          </p:cNvSpPr>
          <p:nvPr>
            <p:ph type="dt" sz="half" idx="10"/>
          </p:nvPr>
        </p:nvSpPr>
        <p:spPr/>
        <p:txBody>
          <a:bodyPr/>
          <a:lstStyle/>
          <a:p>
            <a:fld id="{1FB3F38E-88D7-264E-8A0B-5A906D636939}" type="datetimeFigureOut">
              <a:rPr lang="en-US" smtClean="0"/>
              <a:t>11/19/2022</a:t>
            </a:fld>
            <a:endParaRPr lang="en-US"/>
          </a:p>
        </p:txBody>
      </p:sp>
      <p:sp>
        <p:nvSpPr>
          <p:cNvPr id="6" name="Footer Placeholder 5">
            <a:extLst>
              <a:ext uri="{FF2B5EF4-FFF2-40B4-BE49-F238E27FC236}">
                <a16:creationId xmlns:a16="http://schemas.microsoft.com/office/drawing/2014/main" id="{2A9AB746-95D2-C24D-9B0F-E1EAEE8D6A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9ABA4F-D357-5B46-AF00-D14ACE7EDAFE}"/>
              </a:ext>
            </a:extLst>
          </p:cNvPr>
          <p:cNvSpPr>
            <a:spLocks noGrp="1"/>
          </p:cNvSpPr>
          <p:nvPr>
            <p:ph type="sldNum" sz="quarter" idx="12"/>
          </p:nvPr>
        </p:nvSpPr>
        <p:spPr/>
        <p:txBody>
          <a:bodyPr/>
          <a:lstStyle/>
          <a:p>
            <a:fld id="{CADDDACC-955A-9D42-8907-6E9ABF51E506}" type="slidenum">
              <a:rPr lang="en-US" smtClean="0"/>
              <a:t>‹#›</a:t>
            </a:fld>
            <a:endParaRPr lang="en-US"/>
          </a:p>
        </p:txBody>
      </p:sp>
    </p:spTree>
    <p:extLst>
      <p:ext uri="{BB962C8B-B14F-4D97-AF65-F5344CB8AC3E}">
        <p14:creationId xmlns:p14="http://schemas.microsoft.com/office/powerpoint/2010/main" val="3878997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CF1FC6-6909-3C4A-BAD6-2EE019D45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277C1D-DFF5-BF4E-A15B-B46801CB1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FEE51-4FAC-E64D-83CC-E68A22439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B3F38E-88D7-264E-8A0B-5A906D636939}" type="datetimeFigureOut">
              <a:rPr lang="en-US" smtClean="0"/>
              <a:t>11/19/2022</a:t>
            </a:fld>
            <a:endParaRPr lang="en-US"/>
          </a:p>
        </p:txBody>
      </p:sp>
      <p:sp>
        <p:nvSpPr>
          <p:cNvPr id="5" name="Footer Placeholder 4">
            <a:extLst>
              <a:ext uri="{FF2B5EF4-FFF2-40B4-BE49-F238E27FC236}">
                <a16:creationId xmlns:a16="http://schemas.microsoft.com/office/drawing/2014/main" id="{E1F6EB5E-9B93-8A49-A43D-1D14648B00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9E10F-6F3C-C344-BDB5-2DAF3DD194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DDACC-955A-9D42-8907-6E9ABF51E506}" type="slidenum">
              <a:rPr lang="en-US" smtClean="0"/>
              <a:t>‹#›</a:t>
            </a:fld>
            <a:endParaRPr lang="en-US"/>
          </a:p>
        </p:txBody>
      </p:sp>
    </p:spTree>
    <p:extLst>
      <p:ext uri="{BB962C8B-B14F-4D97-AF65-F5344CB8AC3E}">
        <p14:creationId xmlns:p14="http://schemas.microsoft.com/office/powerpoint/2010/main" val="3274627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Rajeev.Jain@WalkerChandiok.IN" TargetMode="External"/><Relationship Id="rId1" Type="http://schemas.openxmlformats.org/officeDocument/2006/relationships/slideLayout" Target="../slideLayouts/slideLayout12.xml"/><Relationship Id="rId5" Type="http://schemas.openxmlformats.org/officeDocument/2006/relationships/image" Target="../media/image3.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F6CE3D88-ACA3-8049-A976-83702A8EE892}"/>
              </a:ext>
            </a:extLst>
          </p:cNvPr>
          <p:cNvSpPr txBox="1">
            <a:spLocks/>
          </p:cNvSpPr>
          <p:nvPr/>
        </p:nvSpPr>
        <p:spPr>
          <a:xfrm>
            <a:off x="550640" y="3197909"/>
            <a:ext cx="11146059" cy="3231920"/>
          </a:xfrm>
          <a:prstGeom prst="rect">
            <a:avLst/>
          </a:prstGeom>
        </p:spPr>
        <p:txBody>
          <a:bodyPr lIns="0" tIns="0" rIns="0" bIns="0" numCol="3" spcCol="274320">
            <a:noAutofit/>
          </a:bodyPr>
          <a:lstStyle>
            <a:lvl1pPr marL="0" indent="0" algn="l" defTabSz="342900" rtl="0" eaLnBrk="1" latinLnBrk="0" hangingPunct="1">
              <a:spcBef>
                <a:spcPts val="0"/>
              </a:spcBef>
              <a:spcAft>
                <a:spcPts val="450"/>
              </a:spcAft>
              <a:buClr>
                <a:schemeClr val="accent1"/>
              </a:buClr>
              <a:buFont typeface="Arial"/>
              <a:buNone/>
              <a:defRPr sz="1800" kern="1200">
                <a:solidFill>
                  <a:schemeClr val="tx1"/>
                </a:solidFill>
                <a:latin typeface="+mn-lt"/>
                <a:ea typeface="+mn-ea"/>
                <a:cs typeface="+mn-cs"/>
              </a:defRPr>
            </a:lvl1pPr>
            <a:lvl2pPr marL="405000" indent="-202500" algn="l" defTabSz="342900" rtl="0" eaLnBrk="1" latinLnBrk="0" hangingPunct="1">
              <a:spcBef>
                <a:spcPts val="0"/>
              </a:spcBef>
              <a:spcAft>
                <a:spcPts val="450"/>
              </a:spcAft>
              <a:buClr>
                <a:schemeClr val="accent1"/>
              </a:buClr>
              <a:buFont typeface="Arial"/>
              <a:buChar char="–"/>
              <a:defRPr sz="1650" kern="1200">
                <a:solidFill>
                  <a:schemeClr val="tx1"/>
                </a:solidFill>
                <a:latin typeface="+mn-lt"/>
                <a:ea typeface="+mn-ea"/>
                <a:cs typeface="+mn-cs"/>
              </a:defRPr>
            </a:lvl2pPr>
            <a:lvl3pPr marL="607500" indent="-202500" algn="l" defTabSz="342900" rtl="0" eaLnBrk="1" latinLnBrk="0" hangingPunct="1">
              <a:spcBef>
                <a:spcPts val="0"/>
              </a:spcBef>
              <a:spcAft>
                <a:spcPts val="450"/>
              </a:spcAft>
              <a:buFont typeface="Symbol" panose="05050102010706020507" pitchFamily="18" charset="2"/>
              <a:buChar char=""/>
              <a:defRPr sz="1500" kern="1200">
                <a:solidFill>
                  <a:schemeClr val="tx1"/>
                </a:solidFill>
                <a:latin typeface="+mn-lt"/>
                <a:ea typeface="+mn-ea"/>
                <a:cs typeface="+mn-cs"/>
              </a:defRPr>
            </a:lvl3pPr>
            <a:lvl4pPr marL="810000" indent="-202500" algn="l" defTabSz="342900" rtl="0" eaLnBrk="1" latinLnBrk="0" hangingPunct="1">
              <a:spcBef>
                <a:spcPts val="0"/>
              </a:spcBef>
              <a:spcAft>
                <a:spcPts val="450"/>
              </a:spcAft>
              <a:buFont typeface="+mj-lt"/>
              <a:buAutoNum type="alphaLcPeriod"/>
              <a:defRPr sz="1500" kern="1200">
                <a:solidFill>
                  <a:schemeClr val="tx1"/>
                </a:solidFill>
                <a:latin typeface="+mn-lt"/>
                <a:ea typeface="+mn-ea"/>
                <a:cs typeface="+mn-cs"/>
              </a:defRPr>
            </a:lvl4pPr>
            <a:lvl5pPr marL="0" indent="0" algn="l" defTabSz="342900" rtl="0" eaLnBrk="1" latinLnBrk="0" hangingPunct="1">
              <a:spcBef>
                <a:spcPts val="0"/>
              </a:spcBef>
              <a:spcAft>
                <a:spcPts val="450"/>
              </a:spcAft>
              <a:buClr>
                <a:schemeClr val="accent1"/>
              </a:buClr>
              <a:buFont typeface="Arial" panose="020B0604020202020204" pitchFamily="34" charset="0"/>
              <a:buNone/>
              <a:defRPr sz="1800" b="1" kern="1200">
                <a:solidFill>
                  <a:schemeClr val="accent1"/>
                </a:solidFill>
                <a:latin typeface="+mn-lt"/>
                <a:ea typeface="+mn-ea"/>
                <a:cs typeface="+mn-cs"/>
              </a:defRPr>
            </a:lvl5pPr>
            <a:lvl6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6pPr>
            <a:lvl7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7pPr>
            <a:lvl8pPr marL="202500" indent="-202500" algn="l" defTabSz="342900" rtl="0" eaLnBrk="1" latinLnBrk="0" hangingPunct="1">
              <a:spcBef>
                <a:spcPts val="0"/>
              </a:spcBef>
              <a:spcAft>
                <a:spcPts val="450"/>
              </a:spcAft>
              <a:buClr>
                <a:schemeClr val="accent1"/>
              </a:buClr>
              <a:buFont typeface="Arial" panose="020B0604020202020204" pitchFamily="34" charset="0"/>
              <a:buChar char="•"/>
              <a:defRPr sz="1800" kern="1200">
                <a:solidFill>
                  <a:schemeClr val="tx1"/>
                </a:solidFill>
                <a:latin typeface="+mn-lt"/>
                <a:ea typeface="+mn-ea"/>
                <a:cs typeface="+mn-cs"/>
              </a:defRPr>
            </a:lvl8pPr>
            <a:lvl9pPr marL="202500" indent="-202500" algn="l" defTabSz="342900" rtl="0" eaLnBrk="1" latinLnBrk="0" hangingPunct="1">
              <a:spcBef>
                <a:spcPts val="0"/>
              </a:spcBef>
              <a:spcAft>
                <a:spcPts val="450"/>
              </a:spcAft>
              <a:buClr>
                <a:schemeClr val="accent1"/>
              </a:buClr>
              <a:buFont typeface="Arial"/>
              <a:buChar char="•"/>
              <a:defRPr sz="1800" kern="1200">
                <a:solidFill>
                  <a:schemeClr val="tx1"/>
                </a:solidFill>
                <a:latin typeface="+mn-lt"/>
                <a:ea typeface="+mn-ea"/>
                <a:cs typeface="+mn-cs"/>
              </a:defRPr>
            </a:lvl9pPr>
          </a:lstStyle>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Partner, Transfer pricing</a:t>
            </a: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Experience</a:t>
            </a:r>
          </a:p>
          <a:p>
            <a:pPr algn="just"/>
            <a:r>
              <a:rPr lang="en-US" sz="900" dirty="0">
                <a:latin typeface="Arial" panose="020B0604020202020204" pitchFamily="34" charset="0"/>
                <a:cs typeface="Arial" panose="020B0604020202020204" pitchFamily="34" charset="0"/>
              </a:rPr>
              <a:t>Rajeev has more than 20 years of experience and is associated with TP since its introduction in the Indian legislations by the Finance  Act 2001. He has worked on various TP assignments that include  compliance, documentation, including </a:t>
            </a:r>
            <a:r>
              <a:rPr lang="en-US" sz="900" dirty="0" err="1">
                <a:latin typeface="Arial" panose="020B0604020202020204" pitchFamily="34" charset="0"/>
                <a:cs typeface="Arial" panose="020B0604020202020204" pitchFamily="34" charset="0"/>
              </a:rPr>
              <a:t>CbCR</a:t>
            </a:r>
            <a:r>
              <a:rPr lang="en-US" sz="900" dirty="0">
                <a:latin typeface="Arial" panose="020B0604020202020204" pitchFamily="34" charset="0"/>
                <a:cs typeface="Arial" panose="020B0604020202020204" pitchFamily="34" charset="0"/>
              </a:rPr>
              <a:t>, Master File and Local File, planning, business model / price  structuring etc.</a:t>
            </a:r>
          </a:p>
          <a:p>
            <a:pPr algn="just"/>
            <a:r>
              <a:rPr lang="en-US" sz="900" dirty="0">
                <a:latin typeface="Arial" panose="020B0604020202020204" pitchFamily="34" charset="0"/>
                <a:cs typeface="Arial" panose="020B0604020202020204" pitchFamily="34" charset="0"/>
              </a:rPr>
              <a:t>He has extensive experience in TP litigation and has represented  various complex TP matters before the tax authorities. He has also  worked on MAPs and on numerous bilateral as well as unilateral  APAs. He has been involved in APA assignments for complex  transactions like management service charges, royalty, PE  attribution etc.</a:t>
            </a:r>
          </a:p>
          <a:p>
            <a:pPr algn="just"/>
            <a:r>
              <a:rPr lang="en-US" sz="900" dirty="0">
                <a:latin typeface="Arial" panose="020B0604020202020204" pitchFamily="34" charset="0"/>
                <a:cs typeface="Arial" panose="020B0604020202020204" pitchFamily="34" charset="0"/>
              </a:rPr>
              <a:t>Rajeev is a regular speaker at professional forums and contributes on transfer pricing topics for national and international publications.</a:t>
            </a:r>
          </a:p>
          <a:p>
            <a:pPr algn="just"/>
            <a:r>
              <a:rPr lang="en-US" sz="900" dirty="0">
                <a:latin typeface="Arial" panose="020B0604020202020204" pitchFamily="34" charset="0"/>
                <a:cs typeface="Arial" panose="020B0604020202020204" pitchFamily="34" charset="0"/>
              </a:rPr>
              <a:t>He has led the TP - Transfer of competency training for the GTI member firms in African region to help them understand TP and set-up their local TP practice.</a:t>
            </a:r>
          </a:p>
          <a:p>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Sector experience</a:t>
            </a:r>
          </a:p>
          <a:p>
            <a:pPr algn="just"/>
            <a:r>
              <a:rPr lang="en-US" sz="900" dirty="0">
                <a:latin typeface="Arial" panose="020B0604020202020204" pitchFamily="34" charset="0"/>
                <a:cs typeface="Arial" panose="020B0604020202020204" pitchFamily="34" charset="0"/>
              </a:rPr>
              <a:t>Media  and entertainment, publishing, auto ancillary, IT/ ITES, industrial  manufacturing, engineering, etc.</a:t>
            </a:r>
            <a:endParaRPr lang="en-GB" sz="900" dirty="0">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Professional qualifications and memberships</a:t>
            </a:r>
          </a:p>
          <a:p>
            <a:pPr algn="just"/>
            <a:r>
              <a:rPr lang="en-GB" sz="900" dirty="0">
                <a:latin typeface="Arial" panose="020B0604020202020204" pitchFamily="34" charset="0"/>
                <a:cs typeface="Arial" panose="020B0604020202020204" pitchFamily="34" charset="0"/>
              </a:rPr>
              <a:t>Member of Institute of Chartered Accountants of India (ICAI)</a:t>
            </a: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Languages spoken</a:t>
            </a:r>
          </a:p>
          <a:p>
            <a:r>
              <a:rPr lang="en-GB" sz="900" dirty="0">
                <a:latin typeface="Arial" panose="020B0604020202020204" pitchFamily="34" charset="0"/>
                <a:cs typeface="Arial" panose="020B0604020202020204" pitchFamily="34" charset="0"/>
              </a:rPr>
              <a:t>English and Hindi</a:t>
            </a: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endParaRPr lang="en-GB" sz="1300" dirty="0">
              <a:solidFill>
                <a:srgbClr val="4F2C7F"/>
              </a:solidFill>
              <a:latin typeface="Arial" panose="020B0604020202020204" pitchFamily="34" charset="0"/>
              <a:cs typeface="Arial" panose="020B0604020202020204" pitchFamily="34" charset="0"/>
            </a:endParaRPr>
          </a:p>
          <a:p>
            <a:pPr>
              <a:spcBef>
                <a:spcPts val="600"/>
              </a:spcBef>
              <a:spcAft>
                <a:spcPts val="600"/>
              </a:spcAft>
            </a:pPr>
            <a:r>
              <a:rPr lang="en-GB" sz="1300" dirty="0">
                <a:solidFill>
                  <a:srgbClr val="4F2C7F"/>
                </a:solidFill>
                <a:latin typeface="Arial" panose="020B0604020202020204" pitchFamily="34" charset="0"/>
                <a:cs typeface="Arial" panose="020B0604020202020204" pitchFamily="34" charset="0"/>
              </a:rPr>
              <a:t>Contact details</a:t>
            </a:r>
          </a:p>
          <a:p>
            <a:pPr>
              <a:spcAft>
                <a:spcPts val="0"/>
              </a:spcAft>
            </a:pPr>
            <a:r>
              <a:rPr lang="en-GB" sz="900" dirty="0">
                <a:latin typeface="Arial" panose="020B0604020202020204" pitchFamily="34" charset="0"/>
                <a:cs typeface="Arial" panose="020B0604020202020204" pitchFamily="34" charset="0"/>
              </a:rPr>
              <a:t>Walker Chandiok &amp; Co LLP</a:t>
            </a:r>
          </a:p>
          <a:p>
            <a:pPr>
              <a:spcAft>
                <a:spcPts val="0"/>
              </a:spcAft>
            </a:pPr>
            <a:r>
              <a:rPr lang="en-GB" sz="900" dirty="0">
                <a:latin typeface="Arial" panose="020B0604020202020204" pitchFamily="34" charset="0"/>
                <a:cs typeface="Arial" panose="020B0604020202020204" pitchFamily="34" charset="0"/>
              </a:rPr>
              <a:t>Plot No. 19A, 2</a:t>
            </a:r>
            <a:r>
              <a:rPr lang="en-GB" sz="1000" baseline="30000" dirty="0">
                <a:latin typeface="Arial" panose="020B0604020202020204" pitchFamily="34" charset="0"/>
                <a:cs typeface="Arial" panose="020B0604020202020204" pitchFamily="34" charset="0"/>
              </a:rPr>
              <a:t>nd</a:t>
            </a:r>
            <a:r>
              <a:rPr lang="en-GB" sz="900" dirty="0">
                <a:latin typeface="Arial" panose="020B0604020202020204" pitchFamily="34" charset="0"/>
                <a:cs typeface="Arial" panose="020B0604020202020204" pitchFamily="34" charset="0"/>
              </a:rPr>
              <a:t> Floor,</a:t>
            </a:r>
          </a:p>
          <a:p>
            <a:pPr>
              <a:spcAft>
                <a:spcPts val="0"/>
              </a:spcAft>
            </a:pPr>
            <a:r>
              <a:rPr lang="en-GB" sz="900" dirty="0">
                <a:latin typeface="Arial" panose="020B0604020202020204" pitchFamily="34" charset="0"/>
                <a:cs typeface="Arial" panose="020B0604020202020204" pitchFamily="34" charset="0"/>
              </a:rPr>
              <a:t>Sector – 16A, Noida - 201 301</a:t>
            </a:r>
            <a:br>
              <a:rPr lang="en-GB" sz="900" dirty="0">
                <a:latin typeface="Arial" panose="020B0604020202020204" pitchFamily="34" charset="0"/>
                <a:cs typeface="Arial" panose="020B0604020202020204" pitchFamily="34" charset="0"/>
              </a:rPr>
            </a:br>
            <a:r>
              <a:rPr lang="en-GB" sz="900" dirty="0">
                <a:latin typeface="Arial" panose="020B0604020202020204" pitchFamily="34" charset="0"/>
                <a:cs typeface="Arial" panose="020B0604020202020204" pitchFamily="34" charset="0"/>
              </a:rPr>
              <a:t>India</a:t>
            </a:r>
          </a:p>
          <a:p>
            <a:pPr>
              <a:spcBef>
                <a:spcPts val="600"/>
              </a:spcBef>
              <a:spcAft>
                <a:spcPts val="0"/>
              </a:spcAft>
            </a:pPr>
            <a:r>
              <a:rPr lang="en-GB" sz="900" b="1" dirty="0">
                <a:latin typeface="Arial" panose="020B0604020202020204" pitchFamily="34" charset="0"/>
                <a:cs typeface="Arial" panose="020B0604020202020204" pitchFamily="34" charset="0"/>
              </a:rPr>
              <a:t>T </a:t>
            </a:r>
            <a:r>
              <a:rPr lang="en-GB" sz="900" dirty="0">
                <a:latin typeface="Arial" panose="020B0604020202020204" pitchFamily="34" charset="0"/>
                <a:cs typeface="Arial" panose="020B0604020202020204" pitchFamily="34" charset="0"/>
              </a:rPr>
              <a:t>+91 120 485 5999</a:t>
            </a:r>
          </a:p>
          <a:p>
            <a:pPr>
              <a:spcAft>
                <a:spcPts val="0"/>
              </a:spcAft>
            </a:pPr>
            <a:r>
              <a:rPr lang="en-GB" sz="900" b="1" dirty="0">
                <a:latin typeface="Arial" panose="020B0604020202020204" pitchFamily="34" charset="0"/>
                <a:cs typeface="Arial" panose="020B0604020202020204" pitchFamily="34" charset="0"/>
              </a:rPr>
              <a:t>M</a:t>
            </a:r>
            <a:r>
              <a:rPr lang="en-GB" sz="900" dirty="0">
                <a:latin typeface="Arial" panose="020B0604020202020204" pitchFamily="34" charset="0"/>
                <a:cs typeface="Arial" panose="020B0604020202020204" pitchFamily="34" charset="0"/>
              </a:rPr>
              <a:t> +91 9810592280</a:t>
            </a:r>
          </a:p>
          <a:p>
            <a:pPr>
              <a:spcAft>
                <a:spcPts val="0"/>
              </a:spcAft>
            </a:pPr>
            <a:r>
              <a:rPr lang="en-GB" sz="900" b="1" dirty="0">
                <a:latin typeface="Arial" panose="020B0604020202020204" pitchFamily="34" charset="0"/>
                <a:cs typeface="Arial" panose="020B0604020202020204" pitchFamily="34" charset="0"/>
              </a:rPr>
              <a:t>E</a:t>
            </a:r>
            <a:r>
              <a:rPr lang="en-GB" sz="90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hlinkClick r:id="rId2"/>
              </a:rPr>
              <a:t>Rajeev.Jain@WalkerChandiok.IN</a:t>
            </a:r>
            <a:r>
              <a:rPr lang="en-GB" sz="900" dirty="0">
                <a:latin typeface="Arial" panose="020B0604020202020204" pitchFamily="34" charset="0"/>
                <a:cs typeface="Arial" panose="020B0604020202020204" pitchFamily="34" charset="0"/>
              </a:rPr>
              <a:t> </a:t>
            </a:r>
          </a:p>
        </p:txBody>
      </p:sp>
      <p:sp>
        <p:nvSpPr>
          <p:cNvPr id="8" name="TextBox 7">
            <a:extLst>
              <a:ext uri="{FF2B5EF4-FFF2-40B4-BE49-F238E27FC236}">
                <a16:creationId xmlns:a16="http://schemas.microsoft.com/office/drawing/2014/main" id="{58F0A889-0F87-FC4A-A61E-2459E7F31CAF}"/>
              </a:ext>
            </a:extLst>
          </p:cNvPr>
          <p:cNvSpPr txBox="1"/>
          <p:nvPr/>
        </p:nvSpPr>
        <p:spPr>
          <a:xfrm>
            <a:off x="2375404" y="1701412"/>
            <a:ext cx="6266146" cy="892039"/>
          </a:xfrm>
          <a:prstGeom prst="rect">
            <a:avLst/>
          </a:prstGeom>
          <a:noFill/>
        </p:spPr>
        <p:txBody>
          <a:bodyPr wrap="square" lIns="0" tIns="0" rIns="0" bIns="0" rtlCol="0">
            <a:spAutoFit/>
          </a:bodyPr>
          <a:lstStyle/>
          <a:p>
            <a:pPr>
              <a:lnSpc>
                <a:spcPct val="200000"/>
              </a:lnSpc>
            </a:pPr>
            <a:r>
              <a:rPr lang="en-GB" b="1" dirty="0">
                <a:solidFill>
                  <a:srgbClr val="4F2C7F"/>
                </a:solidFill>
                <a:latin typeface="Arial" panose="020B0604020202020204" pitchFamily="34" charset="0"/>
                <a:cs typeface="Arial" panose="020B0604020202020204" pitchFamily="34" charset="0"/>
              </a:rPr>
              <a:t>Rajeev Jain</a:t>
            </a:r>
          </a:p>
          <a:p>
            <a:pPr>
              <a:lnSpc>
                <a:spcPct val="200000"/>
              </a:lnSpc>
            </a:pPr>
            <a:r>
              <a:rPr lang="en-GB" sz="1300" dirty="0">
                <a:solidFill>
                  <a:srgbClr val="4F2C7F"/>
                </a:solidFill>
                <a:latin typeface="Arial" panose="020B0604020202020204" pitchFamily="34" charset="0"/>
                <a:cs typeface="Arial" panose="020B0604020202020204" pitchFamily="34" charset="0"/>
              </a:rPr>
              <a:t>Chartered Accountant (CA)</a:t>
            </a:r>
          </a:p>
        </p:txBody>
      </p:sp>
      <p:sp>
        <p:nvSpPr>
          <p:cNvPr id="12" name="Rectangle 1"/>
          <p:cNvSpPr>
            <a:spLocks noChangeArrowheads="1"/>
          </p:cNvSpPr>
          <p:nvPr/>
        </p:nvSpPr>
        <p:spPr bwMode="auto">
          <a:xfrm>
            <a:off x="838200" y="36888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Arial" panose="020B0604020202020204" pitchFamily="34" charset="0"/>
              <a:cs typeface="Arial" panose="020B0604020202020204" pitchFamily="34" charset="0"/>
            </a:endParaRPr>
          </a:p>
        </p:txBody>
      </p:sp>
      <p:cxnSp>
        <p:nvCxnSpPr>
          <p:cNvPr id="13" name="Straight Connector 12"/>
          <p:cNvCxnSpPr>
            <a:cxnSpLocks/>
          </p:cNvCxnSpPr>
          <p:nvPr/>
        </p:nvCxnSpPr>
        <p:spPr>
          <a:xfrm>
            <a:off x="0" y="2951710"/>
            <a:ext cx="12161520" cy="0"/>
          </a:xfrm>
          <a:prstGeom prst="line">
            <a:avLst/>
          </a:prstGeom>
          <a:ln w="19050" cap="rnd">
            <a:solidFill>
              <a:srgbClr val="4F2D7F"/>
            </a:solidFill>
          </a:ln>
          <a:effectLst/>
        </p:spPr>
        <p:style>
          <a:lnRef idx="2">
            <a:schemeClr val="accent1"/>
          </a:lnRef>
          <a:fillRef idx="0">
            <a:schemeClr val="accent1"/>
          </a:fillRef>
          <a:effectRef idx="1">
            <a:schemeClr val="accent1"/>
          </a:effectRef>
          <a:fontRef idx="minor">
            <a:schemeClr val="tx1"/>
          </a:fontRef>
        </p:style>
      </p:cxnSp>
      <p:pic>
        <p:nvPicPr>
          <p:cNvPr id="15" name="Picture 14">
            <a:extLst>
              <a:ext uri="{FF2B5EF4-FFF2-40B4-BE49-F238E27FC236}">
                <a16:creationId xmlns:a16="http://schemas.microsoft.com/office/drawing/2014/main" id="{0687EAE5-8B42-4CB8-9417-B16822E843D6}"/>
              </a:ext>
            </a:extLst>
          </p:cNvPr>
          <p:cNvPicPr>
            <a:picLocks noChangeAspect="1"/>
          </p:cNvPicPr>
          <p:nvPr/>
        </p:nvPicPr>
        <p:blipFill>
          <a:blip r:embed="rId3" cstate="print">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631597" y="1614129"/>
            <a:ext cx="1376312" cy="1323948"/>
          </a:xfrm>
          <a:prstGeom prst="rect">
            <a:avLst/>
          </a:prstGeom>
        </p:spPr>
      </p:pic>
      <p:pic>
        <p:nvPicPr>
          <p:cNvPr id="16" name="Picture 15">
            <a:extLst>
              <a:ext uri="{FF2B5EF4-FFF2-40B4-BE49-F238E27FC236}">
                <a16:creationId xmlns:a16="http://schemas.microsoft.com/office/drawing/2014/main" id="{6EB016DB-BC94-43CC-A126-AAABFDE4A8B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50640" y="280617"/>
            <a:ext cx="3752850" cy="658495"/>
          </a:xfrm>
          <a:prstGeom prst="rect">
            <a:avLst/>
          </a:prstGeom>
          <a:noFill/>
        </p:spPr>
      </p:pic>
    </p:spTree>
    <p:extLst>
      <p:ext uri="{BB962C8B-B14F-4D97-AF65-F5344CB8AC3E}">
        <p14:creationId xmlns:p14="http://schemas.microsoft.com/office/powerpoint/2010/main" val="3150011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260</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Garamond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Kakar, Amandeep</dc:creator>
  <cp:lastModifiedBy>Karan Jain</cp:lastModifiedBy>
  <cp:revision>22</cp:revision>
  <dcterms:created xsi:type="dcterms:W3CDTF">2019-07-16T06:04:11Z</dcterms:created>
  <dcterms:modified xsi:type="dcterms:W3CDTF">2022-11-19T06:53:46Z</dcterms:modified>
</cp:coreProperties>
</file>