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C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3"/>
  </p:normalViewPr>
  <p:slideViewPr>
    <p:cSldViewPr snapToGrid="0" snapToObjects="1" showGuides="1">
      <p:cViewPr varScale="1">
        <p:scale>
          <a:sx n="76" d="100"/>
          <a:sy n="76" d="100"/>
        </p:scale>
        <p:origin x="272" y="64"/>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B0E2E-7958-2F4C-9BE2-D50E35CBE3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D7015F-3D5D-544C-9DD8-CACD914786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323FB1-514B-5B43-BA3D-DF167BCA6080}"/>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6F89E558-1FE6-6347-BA11-8A2690998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F6A65-B343-9B4C-8DAF-286AF540236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53326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94F87-67BC-BD42-B6AF-AE485CCA27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3387E0-514F-AE4F-B6E4-8BC688D2C1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69884F-2F12-324C-AC80-7D03F8EC3B6A}"/>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AE5F3F50-803D-0D45-BCDA-8118C5E707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8470C9-86B3-664B-A25A-151622DE2DA3}"/>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82874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D7C95E-7DE0-994C-BCA5-FD0FE2BF1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992032-6961-A94A-8022-6AD92FAE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867AC9-35C5-B84A-93D4-F68D90B9FC09}"/>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6352ECE3-F698-1B47-A24F-D3C51A2C02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27E6C-2F78-2A40-A3D2-6D668257E135}"/>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1815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and Photo">
    <p:spTree>
      <p:nvGrpSpPr>
        <p:cNvPr id="1" name=""/>
        <p:cNvGrpSpPr/>
        <p:nvPr/>
      </p:nvGrpSpPr>
      <p:grpSpPr>
        <a:xfrm>
          <a:off x="0" y="0"/>
          <a:ext cx="0" cy="0"/>
          <a:chOff x="0" y="0"/>
          <a:chExt cx="0" cy="0"/>
        </a:xfrm>
      </p:grpSpPr>
      <p:cxnSp>
        <p:nvCxnSpPr>
          <p:cNvPr id="11" name="Straight Connector 10"/>
          <p:cNvCxnSpPr>
            <a:cxnSpLocks/>
          </p:cNvCxnSpPr>
          <p:nvPr userDrawn="1"/>
        </p:nvCxnSpPr>
        <p:spPr>
          <a:xfrm>
            <a:off x="558410" y="6392350"/>
            <a:ext cx="3453343"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5" name="GTLogoNoTag" hidden="1">
            <a:extLst>
              <a:ext uri="{FF2B5EF4-FFF2-40B4-BE49-F238E27FC236}">
                <a16:creationId xmlns:a16="http://schemas.microsoft.com/office/drawing/2014/main" id="{6783DB90-85B3-4C34-968A-E4FF6E8ED1BF}"/>
              </a:ext>
            </a:extLst>
          </p:cNvPr>
          <p:cNvPicPr>
            <a:picLocks noChangeAspect="1"/>
          </p:cNvPicPr>
          <p:nvPr userDrawn="1"/>
        </p:nvPicPr>
        <p:blipFill>
          <a:blip r:embed="rId2"/>
          <a:stretch>
            <a:fillRect/>
          </a:stretch>
        </p:blipFill>
        <p:spPr>
          <a:xfrm>
            <a:off x="747092" y="572983"/>
            <a:ext cx="2615921" cy="638130"/>
          </a:xfrm>
          <a:prstGeom prst="rect">
            <a:avLst/>
          </a:prstGeom>
        </p:spPr>
      </p:pic>
      <p:graphicFrame>
        <p:nvGraphicFramePr>
          <p:cNvPr id="18" name="Table 17"/>
          <p:cNvGraphicFramePr>
            <a:graphicFrameLocks noGrp="1"/>
          </p:cNvGraphicFramePr>
          <p:nvPr userDrawn="1"/>
        </p:nvGraphicFramePr>
        <p:xfrm>
          <a:off x="558410" y="6434455"/>
          <a:ext cx="10399646" cy="355600"/>
        </p:xfrm>
        <a:graphic>
          <a:graphicData uri="http://schemas.openxmlformats.org/drawingml/2006/table">
            <a:tbl>
              <a:tblPr firstRow="1" firstCol="1" lastRow="1" lastCol="1" bandRow="1" bandCol="1">
                <a:tableStyleId>{5C22544A-7EE6-4342-B048-85BDC9FD1C3A}</a:tableStyleId>
              </a:tblPr>
              <a:tblGrid>
                <a:gridCol w="10399646">
                  <a:extLst>
                    <a:ext uri="{9D8B030D-6E8A-4147-A177-3AD203B41FA5}">
                      <a16:colId xmlns:a16="http://schemas.microsoft.com/office/drawing/2014/main" val="1422248172"/>
                    </a:ext>
                  </a:extLst>
                </a:gridCol>
              </a:tblGrid>
              <a:tr h="73660">
                <a:tc>
                  <a:txBody>
                    <a:bodyPr/>
                    <a:lstStyle/>
                    <a:p>
                      <a:pPr marL="0" marR="0" algn="l">
                        <a:lnSpc>
                          <a:spcPts val="700"/>
                        </a:lnSpc>
                        <a:spcBef>
                          <a:spcPts val="0"/>
                        </a:spcBef>
                        <a:spcAft>
                          <a:spcPts val="0"/>
                        </a:spcAft>
                      </a:pPr>
                      <a:r>
                        <a:rPr lang="en-GB" sz="600" b="0" dirty="0">
                          <a:solidFill>
                            <a:schemeClr val="tx1"/>
                          </a:solidFill>
                          <a:effectLst/>
                        </a:rPr>
                        <a:t>© 2019 Grant Thornton India LLP. All rights reserved.</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“Grant Thornton in India” means Grant Thornton India LLP, a member firm within Grant Thornton International Ltd, and those legal entities which are its related parties as defined by the Companies Act, 2013.</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Grant Thornton India LLP is registered with limited liability with identity number AAA-7677 and has its registered office at L-41 Connaught Circus, New Delhi, 110001.</a:t>
                      </a:r>
                      <a:endParaRPr lang="en-US" sz="600" b="0" dirty="0">
                        <a:solidFill>
                          <a:schemeClr val="tx1"/>
                        </a:solidFill>
                        <a:effectLst/>
                      </a:endParaRPr>
                    </a:p>
                    <a:p>
                      <a:pPr marL="0" marR="0" algn="l">
                        <a:lnSpc>
                          <a:spcPts val="700"/>
                        </a:lnSpc>
                        <a:spcBef>
                          <a:spcPts val="0"/>
                        </a:spcBef>
                        <a:spcAft>
                          <a:spcPts val="0"/>
                        </a:spcAft>
                      </a:pPr>
                      <a:r>
                        <a:rPr lang="en-GB" sz="600" b="0" dirty="0">
                          <a:solidFill>
                            <a:schemeClr val="tx1"/>
                          </a:solidFill>
                          <a:effectLst/>
                        </a:rPr>
                        <a:t>References to Grant Thornton are to Grant Thornton International Ltd (Grant Thornton International) or its member firms. Grant Thornton International and the member firms are not a worldwide partnership. Services are delivered independently by the member firms.</a:t>
                      </a:r>
                      <a:endParaRPr lang="en-US" sz="600" b="0" dirty="0">
                        <a:solidFill>
                          <a:schemeClr val="tx1"/>
                        </a:solidFill>
                        <a:effectLst/>
                        <a:latin typeface="Arial Narrow" panose="020B0606020202030204" pitchFamily="34" charset="0"/>
                        <a:ea typeface="Times New Roman" panose="02020603050405020304" pitchFamily="18" charset="0"/>
                        <a:cs typeface="Arial" panose="020B0604020202020204" pitchFamily="34" charset="0"/>
                      </a:endParaRPr>
                    </a:p>
                  </a:txBody>
                  <a:tcPr marL="0" marR="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51800062"/>
                  </a:ext>
                </a:extLst>
              </a:tr>
            </a:tbl>
          </a:graphicData>
        </a:graphic>
      </p:graphicFrame>
    </p:spTree>
    <p:extLst>
      <p:ext uri="{BB962C8B-B14F-4D97-AF65-F5344CB8AC3E}">
        <p14:creationId xmlns:p14="http://schemas.microsoft.com/office/powerpoint/2010/main" val="3701904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AB79D-E435-5943-9973-CEE6D9C10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9AE04C-16CF-1E4F-AB64-201607A1D4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6589E-9636-7941-BF43-F6CA7F374E33}"/>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66714B53-17A4-5743-B0C5-9B93FE6C1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777112-656D-D945-89E1-3802CA4CDF20}"/>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27762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8C39B-A90D-F549-A760-FD80DB74F2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7DF443-D4FE-7D46-99E8-856BA2DD6F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5FC748-A3D5-1E4B-B4A1-7E172517FEC2}"/>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5249FFF2-2E8E-1444-970D-0E019BBC20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C3175-8B61-9749-9BDC-B9CAE973FC3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436834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78B8-F98E-2D4C-85B5-B3FA077448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6C5C02-BE2E-ED49-9907-34E803302B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B5801F-51AC-2245-AEB6-469014D889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32241-8BC2-5042-A476-392A3D9002D0}"/>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6" name="Footer Placeholder 5">
            <a:extLst>
              <a:ext uri="{FF2B5EF4-FFF2-40B4-BE49-F238E27FC236}">
                <a16:creationId xmlns:a16="http://schemas.microsoft.com/office/drawing/2014/main" id="{3BF98542-B158-924A-8110-89C00D2799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B12FD8-BE96-6446-A379-1A0BE654EFA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006099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A8F4A-9B94-3847-B3A3-04AF6D4B61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EA31C2-041C-8B4B-B692-41177339CE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764EF7-33A1-BF4A-BF7E-2B277CEEA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07D9B6-92A4-2249-A325-20BBFE6FC0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27EA2C-0730-0D44-92E6-6DB81A9BCB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C08ED8-7D8E-B944-AA88-76E5E87F09AC}"/>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8" name="Footer Placeholder 7">
            <a:extLst>
              <a:ext uri="{FF2B5EF4-FFF2-40B4-BE49-F238E27FC236}">
                <a16:creationId xmlns:a16="http://schemas.microsoft.com/office/drawing/2014/main" id="{DF943141-2838-A047-A136-A00F7B36AF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0256E4D-F92E-FD4E-BF7C-7C97234EC0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8671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9F94B-41D3-4345-9A1C-196D74389A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4B04A8-25C5-024B-86AA-44CA3BE1B797}"/>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4" name="Footer Placeholder 3">
            <a:extLst>
              <a:ext uri="{FF2B5EF4-FFF2-40B4-BE49-F238E27FC236}">
                <a16:creationId xmlns:a16="http://schemas.microsoft.com/office/drawing/2014/main" id="{DF9A6CD1-B14E-7A4F-9358-1E875C1D61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BCE645-706E-A64B-9A03-15CEA23C4B47}"/>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89950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C7897B-6BA4-864E-A558-C067F2EACC0A}"/>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3" name="Footer Placeholder 2">
            <a:extLst>
              <a:ext uri="{FF2B5EF4-FFF2-40B4-BE49-F238E27FC236}">
                <a16:creationId xmlns:a16="http://schemas.microsoft.com/office/drawing/2014/main" id="{399312B9-6BB1-4A42-98E7-B8631B99AB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06F013-1A22-F140-BE62-EC7516A5D2F9}"/>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860351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5948F-462C-C94E-86B9-D3B0DA48B7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A8C220-1935-2042-9A4D-1EEC4F07FF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EB00BA-CB45-BB44-98FF-4BB60C1A7E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2585ED-B0D4-D04A-B991-4D1556DF1C27}"/>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6" name="Footer Placeholder 5">
            <a:extLst>
              <a:ext uri="{FF2B5EF4-FFF2-40B4-BE49-F238E27FC236}">
                <a16:creationId xmlns:a16="http://schemas.microsoft.com/office/drawing/2014/main" id="{079B6FF6-B1B6-A74F-BBA8-E1019661A3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A87E5F-2316-E347-B158-D52FFBFE944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67241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09311-CFC2-864B-B99B-F5D9A9C5BA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438075-E257-9E40-8D23-E4EC845EA5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FFBA6A-1739-004F-8856-9826034AE9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555D57-B140-864F-931E-8AA3E00C48FA}"/>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6" name="Footer Placeholder 5">
            <a:extLst>
              <a:ext uri="{FF2B5EF4-FFF2-40B4-BE49-F238E27FC236}">
                <a16:creationId xmlns:a16="http://schemas.microsoft.com/office/drawing/2014/main" id="{2A9AB746-95D2-C24D-9B0F-E1EAEE8D6A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9ABA4F-D357-5B46-AF00-D14ACE7EDA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7899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CF1FC6-6909-3C4A-BAD6-2EE019D45C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277C1D-DFF5-BF4E-A15B-B46801CB18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FEE51-4FAC-E64D-83CC-E68A224396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E1F6EB5E-9B93-8A49-A43D-1D14648B00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B9E10F-6F3C-C344-BDB5-2DAF3DD194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DDDACC-955A-9D42-8907-6E9ABF51E506}" type="slidenum">
              <a:rPr lang="en-US" smtClean="0"/>
              <a:t>‹#›</a:t>
            </a:fld>
            <a:endParaRPr lang="en-US"/>
          </a:p>
        </p:txBody>
      </p:sp>
    </p:spTree>
    <p:extLst>
      <p:ext uri="{BB962C8B-B14F-4D97-AF65-F5344CB8AC3E}">
        <p14:creationId xmlns:p14="http://schemas.microsoft.com/office/powerpoint/2010/main" val="3274627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F6CE3D88-ACA3-8049-A976-83702A8EE892}"/>
              </a:ext>
            </a:extLst>
          </p:cNvPr>
          <p:cNvSpPr txBox="1">
            <a:spLocks/>
          </p:cNvSpPr>
          <p:nvPr/>
        </p:nvSpPr>
        <p:spPr>
          <a:xfrm>
            <a:off x="550640" y="3086117"/>
            <a:ext cx="11146059" cy="3231920"/>
          </a:xfrm>
          <a:prstGeom prst="rect">
            <a:avLst/>
          </a:prstGeom>
        </p:spPr>
        <p:txBody>
          <a:bodyPr lIns="0" tIns="0" rIns="0" bIns="0" numCol="3" spcCol="274320">
            <a:noAutofit/>
          </a:bodyPr>
          <a:lstStyle>
            <a:lvl1pPr marL="0" indent="0" algn="l" defTabSz="342900" rtl="0" eaLnBrk="1" latinLnBrk="0" hangingPunct="1">
              <a:spcBef>
                <a:spcPts val="0"/>
              </a:spcBef>
              <a:spcAft>
                <a:spcPts val="450"/>
              </a:spcAft>
              <a:buClr>
                <a:schemeClr val="accent1"/>
              </a:buClr>
              <a:buFont typeface="Arial"/>
              <a:buNone/>
              <a:defRPr sz="1800" kern="1200">
                <a:solidFill>
                  <a:schemeClr val="tx1"/>
                </a:solidFill>
                <a:latin typeface="+mn-lt"/>
                <a:ea typeface="+mn-ea"/>
                <a:cs typeface="+mn-cs"/>
              </a:defRPr>
            </a:lvl1pPr>
            <a:lvl2pPr marL="405000" indent="-202500" algn="l" defTabSz="342900" rtl="0" eaLnBrk="1" latinLnBrk="0" hangingPunct="1">
              <a:spcBef>
                <a:spcPts val="0"/>
              </a:spcBef>
              <a:spcAft>
                <a:spcPts val="450"/>
              </a:spcAft>
              <a:buClr>
                <a:schemeClr val="accent1"/>
              </a:buClr>
              <a:buFont typeface="Arial"/>
              <a:buChar char="–"/>
              <a:defRPr sz="1650" kern="1200">
                <a:solidFill>
                  <a:schemeClr val="tx1"/>
                </a:solidFill>
                <a:latin typeface="+mn-lt"/>
                <a:ea typeface="+mn-ea"/>
                <a:cs typeface="+mn-cs"/>
              </a:defRPr>
            </a:lvl2pPr>
            <a:lvl3pPr marL="607500" indent="-202500" algn="l" defTabSz="342900" rtl="0" eaLnBrk="1" latinLnBrk="0" hangingPunct="1">
              <a:spcBef>
                <a:spcPts val="0"/>
              </a:spcBef>
              <a:spcAft>
                <a:spcPts val="450"/>
              </a:spcAft>
              <a:buFont typeface="Symbol" panose="05050102010706020507" pitchFamily="18" charset="2"/>
              <a:buChar char=""/>
              <a:defRPr sz="1500" kern="1200">
                <a:solidFill>
                  <a:schemeClr val="tx1"/>
                </a:solidFill>
                <a:latin typeface="+mn-lt"/>
                <a:ea typeface="+mn-ea"/>
                <a:cs typeface="+mn-cs"/>
              </a:defRPr>
            </a:lvl3pPr>
            <a:lvl4pPr marL="810000" indent="-202500" algn="l" defTabSz="342900" rtl="0" eaLnBrk="1" latinLnBrk="0" hangingPunct="1">
              <a:spcBef>
                <a:spcPts val="0"/>
              </a:spcBef>
              <a:spcAft>
                <a:spcPts val="450"/>
              </a:spcAft>
              <a:buFont typeface="+mj-lt"/>
              <a:buAutoNum type="alphaLcPeriod"/>
              <a:defRPr sz="1500" kern="1200">
                <a:solidFill>
                  <a:schemeClr val="tx1"/>
                </a:solidFill>
                <a:latin typeface="+mn-lt"/>
                <a:ea typeface="+mn-ea"/>
                <a:cs typeface="+mn-cs"/>
              </a:defRPr>
            </a:lvl4pPr>
            <a:lvl5pPr marL="0" indent="0" algn="l" defTabSz="342900" rtl="0" eaLnBrk="1" latinLnBrk="0" hangingPunct="1">
              <a:spcBef>
                <a:spcPts val="0"/>
              </a:spcBef>
              <a:spcAft>
                <a:spcPts val="450"/>
              </a:spcAft>
              <a:buClr>
                <a:schemeClr val="accent1"/>
              </a:buClr>
              <a:buFont typeface="Arial" panose="020B0604020202020204" pitchFamily="34" charset="0"/>
              <a:buNone/>
              <a:defRPr sz="1800" b="1" kern="1200">
                <a:solidFill>
                  <a:schemeClr val="accent1"/>
                </a:solidFill>
                <a:latin typeface="+mn-lt"/>
                <a:ea typeface="+mn-ea"/>
                <a:cs typeface="+mn-cs"/>
              </a:defRPr>
            </a:lvl5pPr>
            <a:lvl6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6pPr>
            <a:lvl7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7pPr>
            <a:lvl8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8pPr>
            <a:lvl9pPr marL="202500" indent="-202500" algn="l" defTabSz="342900" rtl="0" eaLnBrk="1" latinLnBrk="0" hangingPunct="1">
              <a:spcBef>
                <a:spcPts val="0"/>
              </a:spcBef>
              <a:spcAft>
                <a:spcPts val="450"/>
              </a:spcAft>
              <a:buClr>
                <a:schemeClr val="accent1"/>
              </a:buClr>
              <a:buFont typeface="Arial"/>
              <a:buChar char="•"/>
              <a:defRPr sz="1800" kern="1200">
                <a:solidFill>
                  <a:schemeClr val="tx1"/>
                </a:solidFill>
                <a:latin typeface="+mn-lt"/>
                <a:ea typeface="+mn-ea"/>
                <a:cs typeface="+mn-cs"/>
              </a:defRPr>
            </a:lvl9pPr>
          </a:lstStyle>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Partner, Growth</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Experience</a:t>
            </a:r>
          </a:p>
          <a:p>
            <a:r>
              <a:rPr lang="en-US" sz="900" dirty="0">
                <a:latin typeface="Arial" panose="020B0604020202020204" pitchFamily="34" charset="0"/>
                <a:cs typeface="Arial" panose="020B0604020202020204" pitchFamily="34" charset="0"/>
              </a:rPr>
              <a:t>Rahul is a Partner with Grant Thornton and leads the firm’s consulting practice. With over 19 years of professional services experience, Rahul is a Chartered Accountant with diverse functional experience of assisting companies with business planning, growth strategy, process validations and operational improvements, setting up shared services centers etc.</a:t>
            </a:r>
          </a:p>
          <a:p>
            <a:r>
              <a:rPr lang="en-US" sz="900" dirty="0">
                <a:latin typeface="Arial" panose="020B0604020202020204" pitchFamily="34" charset="0"/>
                <a:cs typeface="Arial" panose="020B0604020202020204" pitchFamily="34" charset="0"/>
              </a:rPr>
              <a:t>Rahul was recently awarded the ‘Global Leaders in Consulting’ award by ‘The Consulting Magazine’ in 2019 and the ‘Management Consulting award by ‘The CEO today Magazine’ in 2020</a:t>
            </a:r>
          </a:p>
          <a:p>
            <a:r>
              <a:rPr lang="en-US" sz="900" dirty="0">
                <a:latin typeface="Arial" panose="020B0604020202020204" pitchFamily="34" charset="0"/>
                <a:cs typeface="Arial" panose="020B0604020202020204" pitchFamily="34" charset="0"/>
              </a:rPr>
              <a:t>Rahul has also assisted clients across several geographies apart of India including USA, UK, Spain, Italy, Kuwait, Egypt, Malaysia, Cambodia and UAE. Rahul was also seconded to the New York City office of Grant Thornton USA in 2005-2006 where he worked with the Wall Street clients of the firm</a:t>
            </a:r>
          </a:p>
          <a:p>
            <a:r>
              <a:rPr lang="en-US" sz="900" dirty="0">
                <a:latin typeface="Arial" panose="020B0604020202020204" pitchFamily="34" charset="0"/>
                <a:cs typeface="Arial" panose="020B0604020202020204" pitchFamily="34" charset="0"/>
              </a:rPr>
              <a:t>Rahul started his career in 2000 with Arthur Andersen India and also worked with Ernst &amp; Young India before joining Grant Thornton India in 2004. Since then, </a:t>
            </a:r>
          </a:p>
          <a:p>
            <a:endParaRPr lang="en-US" sz="900" dirty="0">
              <a:latin typeface="Arial" panose="020B0604020202020204" pitchFamily="34" charset="0"/>
              <a:cs typeface="Arial" panose="020B0604020202020204" pitchFamily="34" charset="0"/>
            </a:endParaRPr>
          </a:p>
          <a:p>
            <a:endParaRPr lang="en-US" sz="900" dirty="0">
              <a:latin typeface="Arial" panose="020B0604020202020204" pitchFamily="34" charset="0"/>
              <a:cs typeface="Arial" panose="020B0604020202020204" pitchFamily="34" charset="0"/>
            </a:endParaRPr>
          </a:p>
          <a:p>
            <a:r>
              <a:rPr lang="en-US" sz="900" dirty="0">
                <a:latin typeface="Arial" panose="020B0604020202020204" pitchFamily="34" charset="0"/>
                <a:cs typeface="Arial" panose="020B0604020202020204" pitchFamily="34" charset="0"/>
              </a:rPr>
              <a:t>Rahul has been a part of the growth journey of the firm witnessing the firm growth from 70 people to 6,000 people</a:t>
            </a:r>
          </a:p>
          <a:p>
            <a:r>
              <a:rPr lang="en-US" sz="900" dirty="0">
                <a:latin typeface="Arial" panose="020B0604020202020204" pitchFamily="34" charset="0"/>
                <a:cs typeface="Arial" panose="020B0604020202020204" pitchFamily="34" charset="0"/>
              </a:rPr>
              <a:t>Rahul is on the panel of experts to conduct commercial and financial due diligence on behalf of National Skill Development Corporation and Asian Development Bank. Rahul is also an active speaker on varied topics with TIE, FICCI, CII, UKIBC, ASSOCHAM etc. </a:t>
            </a:r>
          </a:p>
          <a:p>
            <a:r>
              <a:rPr lang="en-US" sz="900" dirty="0">
                <a:latin typeface="Arial" panose="020B0604020202020204" pitchFamily="34" charset="0"/>
                <a:cs typeface="Arial" panose="020B0604020202020204" pitchFamily="34" charset="0"/>
              </a:rPr>
              <a:t>Rahul has also authored several whitepapers on industry and functional aspects</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Sector experience</a:t>
            </a:r>
          </a:p>
          <a:p>
            <a:r>
              <a:rPr lang="fr-FR" sz="900" dirty="0" err="1">
                <a:latin typeface="Arial" panose="020B0604020202020204" pitchFamily="34" charset="0"/>
                <a:cs typeface="Arial" panose="020B0604020202020204" pitchFamily="34" charset="0"/>
              </a:rPr>
              <a:t>Retail</a:t>
            </a:r>
            <a:r>
              <a:rPr lang="fr-FR" sz="900" dirty="0">
                <a:latin typeface="Arial" panose="020B0604020202020204" pitchFamily="34" charset="0"/>
                <a:cs typeface="Arial" panose="020B0604020202020204" pitchFamily="34" charset="0"/>
              </a:rPr>
              <a:t>, FMCG, </a:t>
            </a:r>
            <a:r>
              <a:rPr lang="en-US" sz="900" dirty="0">
                <a:latin typeface="Arial" panose="020B0604020202020204" pitchFamily="34" charset="0"/>
                <a:cs typeface="Arial" panose="020B0604020202020204" pitchFamily="34" charset="0"/>
              </a:rPr>
              <a:t>education, ecommerce, healthcare, pharma, auto &amp; auto components, agriculture, vocational studies, energy sector and food &amp; beverage sectors</a:t>
            </a:r>
            <a:endParaRPr lang="en-US" sz="900" dirty="0">
              <a:solidFill>
                <a:srgbClr val="4F2C7F"/>
              </a:solidFill>
              <a:latin typeface="Arial" panose="020B0604020202020204" pitchFamily="34" charset="0"/>
              <a:cs typeface="Arial" panose="020B0604020202020204" pitchFamily="34" charset="0"/>
            </a:endParaRPr>
          </a:p>
          <a:p>
            <a:r>
              <a:rPr lang="en-GB" sz="1300" dirty="0">
                <a:solidFill>
                  <a:srgbClr val="4F2C7F"/>
                </a:solidFill>
                <a:latin typeface="Arial" panose="020B0604020202020204" pitchFamily="34" charset="0"/>
                <a:cs typeface="Arial" panose="020B0604020202020204" pitchFamily="34" charset="0"/>
              </a:rPr>
              <a:t>Professional qualifications and memberships</a:t>
            </a:r>
          </a:p>
          <a:p>
            <a:r>
              <a:rPr lang="en-GB" sz="900" dirty="0">
                <a:latin typeface="Arial" panose="020B0604020202020204" pitchFamily="34" charset="0"/>
                <a:cs typeface="Arial" panose="020B0604020202020204" pitchFamily="34" charset="0"/>
              </a:rPr>
              <a:t>Chartered Accountant (CA)</a:t>
            </a: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Community involvement</a:t>
            </a:r>
          </a:p>
          <a:p>
            <a:r>
              <a:rPr lang="en-GB" sz="900" dirty="0">
                <a:latin typeface="Arial" panose="020B0604020202020204" pitchFamily="34" charset="0"/>
                <a:cs typeface="Arial" panose="020B0604020202020204" pitchFamily="34" charset="0"/>
              </a:rPr>
              <a:t>Participated in the CSR activities led by the Firm</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Languages spoken</a:t>
            </a:r>
          </a:p>
          <a:p>
            <a:r>
              <a:rPr lang="en-GB" sz="900" dirty="0">
                <a:latin typeface="Arial" panose="020B0604020202020204" pitchFamily="34" charset="0"/>
                <a:cs typeface="Arial" panose="020B0604020202020204" pitchFamily="34" charset="0"/>
              </a:rPr>
              <a:t>English and Hindi</a:t>
            </a:r>
          </a:p>
          <a:p>
            <a:endParaRPr lang="en-GB" sz="900" dirty="0">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Contact details</a:t>
            </a:r>
          </a:p>
          <a:p>
            <a:pPr>
              <a:spcAft>
                <a:spcPts val="0"/>
              </a:spcAft>
            </a:pPr>
            <a:r>
              <a:rPr lang="en-GB" sz="900" dirty="0">
                <a:latin typeface="Arial" panose="020B0604020202020204" pitchFamily="34" charset="0"/>
                <a:cs typeface="Arial" panose="020B0604020202020204" pitchFamily="34" charset="0"/>
              </a:rPr>
              <a:t>Grant Thornton India LLP</a:t>
            </a:r>
          </a:p>
          <a:p>
            <a:pPr>
              <a:spcAft>
                <a:spcPts val="0"/>
              </a:spcAft>
            </a:pPr>
            <a:r>
              <a:rPr lang="en-GB" sz="900" dirty="0">
                <a:latin typeface="Arial" panose="020B0604020202020204" pitchFamily="34" charset="0"/>
                <a:cs typeface="Arial" panose="020B0604020202020204" pitchFamily="34" charset="0"/>
              </a:rPr>
              <a:t>Grant Thornton Bharat LLP</a:t>
            </a:r>
          </a:p>
          <a:p>
            <a:pPr>
              <a:spcAft>
                <a:spcPts val="0"/>
              </a:spcAft>
            </a:pPr>
            <a:r>
              <a:rPr lang="en-GB" sz="900" dirty="0">
                <a:latin typeface="Arial" panose="020B0604020202020204" pitchFamily="34" charset="0"/>
                <a:cs typeface="Arial" panose="020B0604020202020204" pitchFamily="34" charset="0"/>
              </a:rPr>
              <a:t>21st floor, DLF Square, Jacaranda Marg, DLF Phase II,</a:t>
            </a:r>
          </a:p>
          <a:p>
            <a:pPr>
              <a:spcAft>
                <a:spcPts val="0"/>
              </a:spcAft>
            </a:pPr>
            <a:r>
              <a:rPr lang="en-GB" sz="900" dirty="0">
                <a:latin typeface="Arial" panose="020B0604020202020204" pitchFamily="34" charset="0"/>
                <a:cs typeface="Arial" panose="020B0604020202020204" pitchFamily="34" charset="0"/>
              </a:rPr>
              <a:t>Gurgaon - 122002,</a:t>
            </a:r>
          </a:p>
          <a:p>
            <a:pPr>
              <a:spcAft>
                <a:spcPts val="0"/>
              </a:spcAft>
            </a:pPr>
            <a:r>
              <a:rPr lang="en-GB" sz="900" dirty="0">
                <a:latin typeface="Arial" panose="020B0604020202020204" pitchFamily="34" charset="0"/>
                <a:cs typeface="Arial" panose="020B0604020202020204" pitchFamily="34" charset="0"/>
              </a:rPr>
              <a:t>Haryana, India</a:t>
            </a:r>
          </a:p>
          <a:p>
            <a:pPr>
              <a:spcBef>
                <a:spcPts val="600"/>
              </a:spcBef>
              <a:spcAft>
                <a:spcPts val="0"/>
              </a:spcAft>
            </a:pPr>
            <a:endParaRPr lang="en-GB" sz="900" b="1" dirty="0">
              <a:latin typeface="Arial" panose="020B0604020202020204" pitchFamily="34" charset="0"/>
              <a:cs typeface="Arial" panose="020B0604020202020204" pitchFamily="34" charset="0"/>
            </a:endParaRPr>
          </a:p>
          <a:p>
            <a:pPr>
              <a:spcBef>
                <a:spcPts val="600"/>
              </a:spcBef>
              <a:spcAft>
                <a:spcPts val="0"/>
              </a:spcAft>
            </a:pPr>
            <a:r>
              <a:rPr lang="en-GB" sz="900" b="1" dirty="0">
                <a:latin typeface="Arial" panose="020B0604020202020204" pitchFamily="34" charset="0"/>
                <a:cs typeface="Arial" panose="020B0604020202020204" pitchFamily="34" charset="0"/>
              </a:rPr>
              <a:t>T </a:t>
            </a:r>
            <a:r>
              <a:rPr lang="en-GB" sz="900" dirty="0">
                <a:latin typeface="Arial" panose="020B0604020202020204" pitchFamily="34" charset="0"/>
                <a:cs typeface="Arial" panose="020B0604020202020204" pitchFamily="34" charset="0"/>
              </a:rPr>
              <a:t>+91 12 4462 8000</a:t>
            </a:r>
          </a:p>
          <a:p>
            <a:pPr>
              <a:spcAft>
                <a:spcPts val="0"/>
              </a:spcAft>
            </a:pPr>
            <a:r>
              <a:rPr lang="en-GB" sz="900" b="1" dirty="0">
                <a:latin typeface="Arial" panose="020B0604020202020204" pitchFamily="34" charset="0"/>
                <a:cs typeface="Arial" panose="020B0604020202020204" pitchFamily="34" charset="0"/>
              </a:rPr>
              <a:t>M</a:t>
            </a:r>
            <a:r>
              <a:rPr lang="en-GB" sz="900" dirty="0">
                <a:latin typeface="Arial" panose="020B0604020202020204" pitchFamily="34" charset="0"/>
                <a:cs typeface="Arial" panose="020B0604020202020204" pitchFamily="34" charset="0"/>
              </a:rPr>
              <a:t> +91 98112 10501</a:t>
            </a:r>
          </a:p>
          <a:p>
            <a:pPr>
              <a:spcAft>
                <a:spcPts val="0"/>
              </a:spcAft>
            </a:pPr>
            <a:r>
              <a:rPr lang="en-GB" sz="900" b="1" dirty="0">
                <a:latin typeface="Arial" panose="020B0604020202020204" pitchFamily="34" charset="0"/>
                <a:cs typeface="Arial" panose="020B0604020202020204" pitchFamily="34" charset="0"/>
              </a:rPr>
              <a:t>E</a:t>
            </a:r>
            <a:r>
              <a:rPr lang="en-GB" sz="900" dirty="0">
                <a:latin typeface="Arial" panose="020B0604020202020204" pitchFamily="34" charset="0"/>
                <a:cs typeface="Arial" panose="020B0604020202020204" pitchFamily="34" charset="0"/>
              </a:rPr>
              <a:t> Rahul.kapur@in.gt.com</a:t>
            </a:r>
          </a:p>
        </p:txBody>
      </p:sp>
      <p:sp>
        <p:nvSpPr>
          <p:cNvPr id="8" name="TextBox 7">
            <a:extLst>
              <a:ext uri="{FF2B5EF4-FFF2-40B4-BE49-F238E27FC236}">
                <a16:creationId xmlns:a16="http://schemas.microsoft.com/office/drawing/2014/main" id="{58F0A889-0F87-FC4A-A61E-2459E7F31CAF}"/>
              </a:ext>
            </a:extLst>
          </p:cNvPr>
          <p:cNvSpPr txBox="1"/>
          <p:nvPr/>
        </p:nvSpPr>
        <p:spPr>
          <a:xfrm>
            <a:off x="2771330" y="1674371"/>
            <a:ext cx="6266146" cy="892039"/>
          </a:xfrm>
          <a:prstGeom prst="rect">
            <a:avLst/>
          </a:prstGeom>
          <a:noFill/>
        </p:spPr>
        <p:txBody>
          <a:bodyPr wrap="square" lIns="0" tIns="0" rIns="0" bIns="0" rtlCol="0">
            <a:spAutoFit/>
          </a:bodyPr>
          <a:lstStyle/>
          <a:p>
            <a:pPr>
              <a:lnSpc>
                <a:spcPct val="200000"/>
              </a:lnSpc>
            </a:pPr>
            <a:r>
              <a:rPr lang="en-GB" b="1" dirty="0">
                <a:solidFill>
                  <a:srgbClr val="4F2C7F"/>
                </a:solidFill>
                <a:latin typeface="Arial" panose="020B0604020202020204" pitchFamily="34" charset="0"/>
                <a:cs typeface="Arial" panose="020B0604020202020204" pitchFamily="34" charset="0"/>
              </a:rPr>
              <a:t>Rahul Kapur</a:t>
            </a:r>
          </a:p>
          <a:p>
            <a:pPr>
              <a:lnSpc>
                <a:spcPct val="200000"/>
              </a:lnSpc>
            </a:pPr>
            <a:r>
              <a:rPr lang="en-GB" sz="1300" dirty="0">
                <a:solidFill>
                  <a:srgbClr val="4F2C7F"/>
                </a:solidFill>
                <a:latin typeface="Arial" panose="020B0604020202020204" pitchFamily="34" charset="0"/>
                <a:cs typeface="Arial" panose="020B0604020202020204" pitchFamily="34" charset="0"/>
              </a:rPr>
              <a:t>Chartered Accountant (CA)</a:t>
            </a:r>
          </a:p>
        </p:txBody>
      </p:sp>
      <p:pic>
        <p:nvPicPr>
          <p:cNvPr id="9" name="GTLogo">
            <a:extLst>
              <a:ext uri="{FF2B5EF4-FFF2-40B4-BE49-F238E27FC236}">
                <a16:creationId xmlns:a16="http://schemas.microsoft.com/office/drawing/2014/main" id="{84C3CE65-F20C-4C77-A9E2-15AA7F2E6506}"/>
              </a:ext>
            </a:extLst>
          </p:cNvPr>
          <p:cNvPicPr>
            <a:picLocks noChangeAspect="1"/>
          </p:cNvPicPr>
          <p:nvPr/>
        </p:nvPicPr>
        <p:blipFill>
          <a:blip r:embed="rId2"/>
          <a:stretch>
            <a:fillRect/>
          </a:stretch>
        </p:blipFill>
        <p:spPr>
          <a:xfrm>
            <a:off x="550640" y="227771"/>
            <a:ext cx="2515215" cy="818085"/>
          </a:xfrm>
          <a:prstGeom prst="rect">
            <a:avLst/>
          </a:prstGeom>
        </p:spPr>
      </p:pic>
      <p:sp>
        <p:nvSpPr>
          <p:cNvPr id="12" name="Rectangle 1"/>
          <p:cNvSpPr>
            <a:spLocks noChangeArrowheads="1"/>
          </p:cNvSpPr>
          <p:nvPr/>
        </p:nvSpPr>
        <p:spPr bwMode="auto">
          <a:xfrm>
            <a:off x="838200" y="36888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cs typeface="Arial" panose="020B0604020202020204" pitchFamily="34" charset="0"/>
            </a:endParaRPr>
          </a:p>
        </p:txBody>
      </p:sp>
      <p:cxnSp>
        <p:nvCxnSpPr>
          <p:cNvPr id="13" name="Straight Connector 12"/>
          <p:cNvCxnSpPr>
            <a:cxnSpLocks/>
          </p:cNvCxnSpPr>
          <p:nvPr/>
        </p:nvCxnSpPr>
        <p:spPr>
          <a:xfrm>
            <a:off x="0" y="2951710"/>
            <a:ext cx="12161520"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1" name="Picture 10">
            <a:extLst>
              <a:ext uri="{FF2B5EF4-FFF2-40B4-BE49-F238E27FC236}">
                <a16:creationId xmlns:a16="http://schemas.microsoft.com/office/drawing/2014/main" id="{B6C3D148-60CF-49FA-A4C7-B028F147582E}"/>
              </a:ext>
            </a:extLst>
          </p:cNvPr>
          <p:cNvPicPr>
            <a:picLocks noChangeAspect="1"/>
          </p:cNvPicPr>
          <p:nvPr/>
        </p:nvPicPr>
        <p:blipFill rotWithShape="1">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a:ext>
            </a:extLst>
          </a:blip>
          <a:srcRect t="5106" b="5106"/>
          <a:stretch/>
        </p:blipFill>
        <p:spPr>
          <a:xfrm>
            <a:off x="626141" y="1186329"/>
            <a:ext cx="1655665" cy="1716183"/>
          </a:xfrm>
          <a:prstGeom prst="rect">
            <a:avLst/>
          </a:prstGeom>
          <a:ln w="57150" cap="sq" cmpd="thickThin">
            <a:solidFill>
              <a:srgbClr val="4F2D7F"/>
            </a:solidFill>
            <a:prstDash val="solid"/>
            <a:miter lim="800000"/>
          </a:ln>
          <a:effectLst/>
        </p:spPr>
      </p:pic>
    </p:spTree>
    <p:extLst>
      <p:ext uri="{BB962C8B-B14F-4D97-AF65-F5344CB8AC3E}">
        <p14:creationId xmlns:p14="http://schemas.microsoft.com/office/powerpoint/2010/main" val="1386629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374</Words>
  <Application>Microsoft Office PowerPoint</Application>
  <PresentationFormat>Widescreen</PresentationFormat>
  <Paragraphs>33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Kakar, Amandeep</dc:creator>
  <cp:lastModifiedBy>Karan Jain</cp:lastModifiedBy>
  <cp:revision>11</cp:revision>
  <dcterms:created xsi:type="dcterms:W3CDTF">2019-07-16T06:04:11Z</dcterms:created>
  <dcterms:modified xsi:type="dcterms:W3CDTF">2022-11-19T07:03:08Z</dcterms:modified>
</cp:coreProperties>
</file>