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2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3"/>
  </p:normalViewPr>
  <p:slideViewPr>
    <p:cSldViewPr snapToGrid="0" snapToObjects="1" showGuides="1">
      <p:cViewPr varScale="1">
        <p:scale>
          <a:sx n="73" d="100"/>
          <a:sy n="73" d="100"/>
        </p:scale>
        <p:origin x="308" y="5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B0E2E-7958-2F4C-9BE2-D50E35CBE3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D7015F-3D5D-544C-9DD8-CACD914786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23FB1-514B-5B43-BA3D-DF167BCA6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9E558-1FE6-6347-BA11-8A2690998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F6A65-B343-9B4C-8DAF-286AF5402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26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94F87-67BC-BD42-B6AF-AE485CCA2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3387E0-514F-AE4F-B6E4-8BC688D2C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9884F-2F12-324C-AC80-7D03F8EC3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F3F50-803D-0D45-BCDA-8118C5E70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470C9-86B3-664B-A25A-151622DE2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74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D7C95E-7DE0-994C-BCA5-FD0FE2BF1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992032-6961-A94A-8022-6AD92FAE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67AC9-35C5-B84A-93D4-F68D90B9F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2ECE3-F698-1B47-A24F-D3C51A2C0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27E6C-2F78-2A40-A3D2-6D668257E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15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>
            <a:cxnSpLocks/>
          </p:cNvCxnSpPr>
          <p:nvPr userDrawn="1"/>
        </p:nvCxnSpPr>
        <p:spPr>
          <a:xfrm>
            <a:off x="558410" y="6392350"/>
            <a:ext cx="345334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GTLogoNoTag" hidden="1">
            <a:extLst>
              <a:ext uri="{FF2B5EF4-FFF2-40B4-BE49-F238E27FC236}">
                <a16:creationId xmlns:a16="http://schemas.microsoft.com/office/drawing/2014/main" id="{6783DB90-85B3-4C34-968A-E4FF6E8ED1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7092" y="572983"/>
            <a:ext cx="2615921" cy="638130"/>
          </a:xfrm>
          <a:prstGeom prst="rect">
            <a:avLst/>
          </a:prstGeom>
        </p:spPr>
      </p:pic>
      <p:graphicFrame>
        <p:nvGraphicFramePr>
          <p:cNvPr id="18" name="Table 17"/>
          <p:cNvGraphicFramePr>
            <a:graphicFrameLocks noGrp="1"/>
          </p:cNvGraphicFramePr>
          <p:nvPr userDrawn="1"/>
        </p:nvGraphicFramePr>
        <p:xfrm>
          <a:off x="558410" y="6434455"/>
          <a:ext cx="10399646" cy="3556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399646">
                  <a:extLst>
                    <a:ext uri="{9D8B030D-6E8A-4147-A177-3AD203B41FA5}">
                      <a16:colId xmlns:a16="http://schemas.microsoft.com/office/drawing/2014/main" val="1422248172"/>
                    </a:ext>
                  </a:extLst>
                </a:gridCol>
              </a:tblGrid>
              <a:tr h="7366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600" b="0" dirty="0">
                          <a:solidFill>
                            <a:schemeClr val="tx1"/>
                          </a:solidFill>
                          <a:effectLst/>
                        </a:rPr>
                        <a:t>© 2019 Grant Thornton India LLP. All rights reserved.</a:t>
                      </a:r>
                      <a:endParaRPr lang="en-US" sz="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l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600" b="0" dirty="0">
                          <a:solidFill>
                            <a:schemeClr val="tx1"/>
                          </a:solidFill>
                          <a:effectLst/>
                        </a:rPr>
                        <a:t>“Grant Thornton in India” means Grant Thornton India LLP, a member firm within Grant Thornton International Ltd, and those legal entities which are its related parties as defined by the Companies Act, 2013.</a:t>
                      </a:r>
                      <a:endParaRPr lang="en-US" sz="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l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600" b="0" dirty="0">
                          <a:solidFill>
                            <a:schemeClr val="tx1"/>
                          </a:solidFill>
                          <a:effectLst/>
                        </a:rPr>
                        <a:t>Grant Thornton India LLP is registered with limited liability with identity number AAA-7677 and has its registered office at L-41 Connaught Circus, New Delhi, 110001.</a:t>
                      </a:r>
                      <a:endParaRPr lang="en-US" sz="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l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600" b="0" dirty="0">
                          <a:solidFill>
                            <a:schemeClr val="tx1"/>
                          </a:solidFill>
                          <a:effectLst/>
                        </a:rPr>
                        <a:t>References to Grant Thornton are to Grant Thornton International Ltd (Grant Thornton International) or its member firms. Grant Thornton International and the member firms are not a worldwide partnership. Services are delivered independently by the member firms.</a:t>
                      </a:r>
                      <a:endParaRPr lang="en-US" sz="6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1800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904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AB79D-E435-5943-9973-CEE6D9C10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AE04C-16CF-1E4F-AB64-201607A1D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6589E-9636-7941-BF43-F6CA7F37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14B53-17A4-5743-B0C5-9B93FE6C1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77112-656D-D945-89E1-3802CA4CD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62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8C39B-A90D-F549-A760-FD80DB74F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7DF443-D4FE-7D46-99E8-856BA2DD6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FC748-A3D5-1E4B-B4A1-7E172517F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9FFF2-2E8E-1444-970D-0E019BBC2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C3175-8B61-9749-9BDC-B9CAE973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34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78B8-F98E-2D4C-85B5-B3FA07744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C5C02-BE2E-ED49-9907-34E803302B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5801F-51AC-2245-AEB6-469014D889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32241-8BC2-5042-A476-392A3D900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F98542-B158-924A-8110-89C00D279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12FD8-BE96-6446-A379-1A0BE654E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99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A8F4A-9B94-3847-B3A3-04AF6D4B6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A31C2-041C-8B4B-B692-41177339C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64EF7-33A1-BF4A-BF7E-2B277CEEA9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07D9B6-92A4-2249-A325-20BBFE6FC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7EA2C-0730-0D44-92E6-6DB81A9BCB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C08ED8-7D8E-B944-AA88-76E5E87F0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43141-2838-A047-A136-A00F7B36A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256E4D-F92E-FD4E-BF7C-7C97234EC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7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9F94B-41D3-4345-9A1C-196D74389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4B04A8-25C5-024B-86AA-44CA3BE1B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9A6CD1-B14E-7A4F-9358-1E875C1D6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BCE645-706E-A64B-9A03-15CEA23C4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0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C7897B-6BA4-864E-A558-C067F2EAC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312B9-6BB1-4A42-98E7-B8631B99A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06F013-1A22-F140-BE62-EC7516A5D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351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5948F-462C-C94E-86B9-D3B0DA48B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8C220-1935-2042-9A4D-1EEC4F07F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EB00BA-CB45-BB44-98FF-4BB60C1A7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585ED-B0D4-D04A-B991-4D1556DF1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B6FF6-B1B6-A74F-BBA8-E1019661A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87E5F-2316-E347-B158-D52FFBFE9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41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09311-CFC2-864B-B99B-F5D9A9C5B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438075-E257-9E40-8D23-E4EC845EA5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FFBA6A-1739-004F-8856-9826034AE9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55D57-B140-864F-931E-8AA3E00C4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9AB746-95D2-C24D-9B0F-E1EAEE8D6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ABA4F-D357-5B46-AF00-D14ACE7ED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97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CF1FC6-6909-3C4A-BAD6-2EE019D45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277C1D-DFF5-BF4E-A15B-B46801CB1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FEE51-4FAC-E64D-83CC-E68A224396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3F38E-88D7-264E-8A0B-5A906D63693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6EB5E-9B93-8A49-A43D-1D14648B00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9E10F-6F3C-C344-BDB5-2DAF3DD194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2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F6CE3D88-ACA3-8049-A976-83702A8EE892}"/>
              </a:ext>
            </a:extLst>
          </p:cNvPr>
          <p:cNvSpPr txBox="1">
            <a:spLocks/>
          </p:cNvSpPr>
          <p:nvPr/>
        </p:nvSpPr>
        <p:spPr>
          <a:xfrm>
            <a:off x="507730" y="2986002"/>
            <a:ext cx="10935333" cy="3231920"/>
          </a:xfrm>
          <a:prstGeom prst="rect">
            <a:avLst/>
          </a:prstGeom>
        </p:spPr>
        <p:txBody>
          <a:bodyPr lIns="0" tIns="0" rIns="0" bIns="0" numCol="3" spcCol="274320">
            <a:noAutofit/>
          </a:bodyPr>
          <a:lstStyle>
            <a:lvl1pPr marL="0" indent="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50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/>
              <a:buChar char="–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7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Font typeface="Symbol" panose="05050102010706020507" pitchFamily="18" charset="2"/>
              <a:buChar char="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Font typeface="+mj-lt"/>
              <a:buAutoNum type="alphaLcPeriod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Director, Growth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Kshitij  is an experienced Supply chain and operations professional </a:t>
            </a:r>
            <a:r>
              <a:rPr lang="en-US" sz="900" kern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responsible for leading supply chain transformation initiatives for clients a</a:t>
            </a:r>
            <a:r>
              <a:rPr lang="en-US" sz="900" kern="0" dirty="0">
                <a:latin typeface="Arial" panose="020B0604020202020204" pitchFamily="34" charset="0"/>
                <a:cs typeface="Arial" panose="020B0604020202020204" pitchFamily="34" charset="0"/>
              </a:rPr>
              <a:t>cross sectors</a:t>
            </a:r>
            <a:endParaRPr lang="en-US" sz="900" kern="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US" sz="900" kern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  has around 18 years of experience </a:t>
            </a:r>
            <a:r>
              <a:rPr lang="en-US" sz="900" kern="0" dirty="0">
                <a:latin typeface="Arial" panose="020B0604020202020204" pitchFamily="34" charset="0"/>
                <a:cs typeface="Arial" panose="020B0604020202020204" pitchFamily="34" charset="0"/>
              </a:rPr>
              <a:t>across </a:t>
            </a:r>
            <a:r>
              <a:rPr lang="en-US" sz="900" kern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management consulting and within Industry and have </a:t>
            </a:r>
            <a:r>
              <a:rPr lang="en-US" sz="900" kern="0" dirty="0">
                <a:latin typeface="Arial" panose="020B0604020202020204" pitchFamily="34" charset="0"/>
                <a:cs typeface="Arial" panose="020B0604020202020204" pitchFamily="34" charset="0"/>
              </a:rPr>
              <a:t>worked </a:t>
            </a:r>
            <a:r>
              <a:rPr lang="en-US" sz="900" kern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across India, US and APAC geographies​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just" defTabSz="816389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900" kern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 has extensively worked across Growth strategy ,Operating Model Design, Supply Chain planning and design, Digital Strategy, performance improvement initiatives focused on </a:t>
            </a:r>
            <a:r>
              <a:rPr lang="en-US" sz="900" kern="0" dirty="0">
                <a:latin typeface="Arial" panose="020B0604020202020204" pitchFamily="34" charset="0"/>
                <a:cs typeface="Arial" panose="020B0604020202020204" pitchFamily="34" charset="0"/>
              </a:rPr>
              <a:t>designing agile and lean operations </a:t>
            </a:r>
            <a:r>
              <a:rPr lang="en-US" sz="900" kern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delivering tangible improvements for Consumer and Industrial products companies</a:t>
            </a:r>
          </a:p>
          <a:p>
            <a:pPr marR="0" lvl="0" algn="just" defTabSz="816389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900" kern="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He has also contributed thought papers for  CII on Advanced manufacturing, Digitization and analytics opportunities in Operations along with new product  development opportunities for Steel sector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Before joining Grant Thornton in India, , Kshitij worked with other leading organizations like EY, Deloitte HCL, LG Electronics and  helping organizations  in improving their Supply chain performance </a:t>
            </a:r>
          </a:p>
          <a:p>
            <a:endParaRPr lang="en-GB" sz="900" dirty="0">
              <a:solidFill>
                <a:srgbClr val="4F2C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Sector experience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Consumer Products, White Goods, Pharma, Chemical, Textile, Steel, Auto, Paper and Packaging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qualifications and memberships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MBA , NMIMS, Mumbai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AMPBA, Indian School of Business (ISB), Hyderabad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BE (Mechanical) , Delhi College of Engineering , Delhi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Certified Supply Chain Professional (CSCP), APICS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SCOR  Certified Professional (Supply Chain Operations Reference Model ), APICS</a:t>
            </a:r>
            <a:endParaRPr lang="en-GB" sz="1300" dirty="0">
              <a:solidFill>
                <a:srgbClr val="4F2C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300" dirty="0">
              <a:solidFill>
                <a:srgbClr val="4F2C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Languages spoken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English and Hindi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details</a:t>
            </a:r>
          </a:p>
          <a:p>
            <a:pPr>
              <a:spcAft>
                <a:spcPts val="0"/>
              </a:spcAft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Grant Thornton Advisory Private Limited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21st floor, DLF Square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Jacaranda Marg, DLF Phase II, 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Gurugram – 122002</a:t>
            </a:r>
            <a:b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India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+91 124 462 8000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+91 9971708681</a:t>
            </a:r>
          </a:p>
          <a:p>
            <a:pPr>
              <a:spcAft>
                <a:spcPts val="0"/>
              </a:spcAft>
            </a:pPr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Kshitij.sharma@in.gt.com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F0A889-0F87-FC4A-A61E-2459E7F31CAF}"/>
              </a:ext>
            </a:extLst>
          </p:cNvPr>
          <p:cNvSpPr txBox="1"/>
          <p:nvPr/>
        </p:nvSpPr>
        <p:spPr>
          <a:xfrm>
            <a:off x="2596402" y="1581214"/>
            <a:ext cx="6266146" cy="8920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b="1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Kshitij Sharma</a:t>
            </a:r>
          </a:p>
          <a:p>
            <a:pPr>
              <a:lnSpc>
                <a:spcPct val="200000"/>
              </a:lnSpc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MBA, BE, CSCP (APICS),SCOR Certified professional</a:t>
            </a:r>
          </a:p>
        </p:txBody>
      </p:sp>
      <p:pic>
        <p:nvPicPr>
          <p:cNvPr id="9" name="GTLogo">
            <a:extLst>
              <a:ext uri="{FF2B5EF4-FFF2-40B4-BE49-F238E27FC236}">
                <a16:creationId xmlns:a16="http://schemas.microsoft.com/office/drawing/2014/main" id="{84C3CE65-F20C-4C77-A9E2-15AA7F2E65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640" y="227771"/>
            <a:ext cx="2515215" cy="818085"/>
          </a:xfrm>
          <a:prstGeom prst="rect">
            <a:avLst/>
          </a:prstGeom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838200" y="3688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0" y="2848347"/>
            <a:ext cx="12161520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person wearing glasses and a suit&#10;&#10;Description automatically generated with medium confidence">
            <a:extLst>
              <a:ext uri="{FF2B5EF4-FFF2-40B4-BE49-F238E27FC236}">
                <a16:creationId xmlns:a16="http://schemas.microsoft.com/office/drawing/2014/main" id="{36A1452D-6891-4F0E-8C88-361535EC2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710" y="1045856"/>
            <a:ext cx="1500703" cy="1753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629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281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Kakar, Amandeep</dc:creator>
  <cp:lastModifiedBy>Kshitij Sharma</cp:lastModifiedBy>
  <cp:revision>15</cp:revision>
  <dcterms:created xsi:type="dcterms:W3CDTF">2019-07-16T06:04:11Z</dcterms:created>
  <dcterms:modified xsi:type="dcterms:W3CDTF">2022-11-18T15:41:28Z</dcterms:modified>
</cp:coreProperties>
</file>