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81"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2C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3"/>
  </p:normalViewPr>
  <p:slideViewPr>
    <p:cSldViewPr snapToGrid="0" snapToObjects="1" showGuides="1">
      <p:cViewPr varScale="1">
        <p:scale>
          <a:sx n="76" d="100"/>
          <a:sy n="76" d="100"/>
        </p:scale>
        <p:origin x="272" y="64"/>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B0E2E-7958-2F4C-9BE2-D50E35CBE3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AD7015F-3D5D-544C-9DD8-CACD914786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F323FB1-514B-5B43-BA3D-DF167BCA6080}"/>
              </a:ext>
            </a:extLst>
          </p:cNvPr>
          <p:cNvSpPr>
            <a:spLocks noGrp="1"/>
          </p:cNvSpPr>
          <p:nvPr>
            <p:ph type="dt" sz="half" idx="10"/>
          </p:nvPr>
        </p:nvSpPr>
        <p:spPr/>
        <p:txBody>
          <a:bodyPr/>
          <a:lstStyle/>
          <a:p>
            <a:fld id="{1FB3F38E-88D7-264E-8A0B-5A906D636939}" type="datetimeFigureOut">
              <a:rPr lang="en-US" smtClean="0"/>
              <a:t>11/17/2022</a:t>
            </a:fld>
            <a:endParaRPr lang="en-US"/>
          </a:p>
        </p:txBody>
      </p:sp>
      <p:sp>
        <p:nvSpPr>
          <p:cNvPr id="5" name="Footer Placeholder 4">
            <a:extLst>
              <a:ext uri="{FF2B5EF4-FFF2-40B4-BE49-F238E27FC236}">
                <a16:creationId xmlns:a16="http://schemas.microsoft.com/office/drawing/2014/main" id="{6F89E558-1FE6-6347-BA11-8A26909984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5F6A65-B343-9B4C-8DAF-286AF5402366}"/>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853326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94F87-67BC-BD42-B6AF-AE485CCA27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43387E0-514F-AE4F-B6E4-8BC688D2C1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69884F-2F12-324C-AC80-7D03F8EC3B6A}"/>
              </a:ext>
            </a:extLst>
          </p:cNvPr>
          <p:cNvSpPr>
            <a:spLocks noGrp="1"/>
          </p:cNvSpPr>
          <p:nvPr>
            <p:ph type="dt" sz="half" idx="10"/>
          </p:nvPr>
        </p:nvSpPr>
        <p:spPr/>
        <p:txBody>
          <a:bodyPr/>
          <a:lstStyle/>
          <a:p>
            <a:fld id="{1FB3F38E-88D7-264E-8A0B-5A906D636939}" type="datetimeFigureOut">
              <a:rPr lang="en-US" smtClean="0"/>
              <a:t>11/17/2022</a:t>
            </a:fld>
            <a:endParaRPr lang="en-US"/>
          </a:p>
        </p:txBody>
      </p:sp>
      <p:sp>
        <p:nvSpPr>
          <p:cNvPr id="5" name="Footer Placeholder 4">
            <a:extLst>
              <a:ext uri="{FF2B5EF4-FFF2-40B4-BE49-F238E27FC236}">
                <a16:creationId xmlns:a16="http://schemas.microsoft.com/office/drawing/2014/main" id="{AE5F3F50-803D-0D45-BCDA-8118C5E707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8470C9-86B3-664B-A25A-151622DE2DA3}"/>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1828745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D7C95E-7DE0-994C-BCA5-FD0FE2BF16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E992032-6961-A94A-8022-6AD92FAEA1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867AC9-35C5-B84A-93D4-F68D90B9FC09}"/>
              </a:ext>
            </a:extLst>
          </p:cNvPr>
          <p:cNvSpPr>
            <a:spLocks noGrp="1"/>
          </p:cNvSpPr>
          <p:nvPr>
            <p:ph type="dt" sz="half" idx="10"/>
          </p:nvPr>
        </p:nvSpPr>
        <p:spPr/>
        <p:txBody>
          <a:bodyPr/>
          <a:lstStyle/>
          <a:p>
            <a:fld id="{1FB3F38E-88D7-264E-8A0B-5A906D636939}" type="datetimeFigureOut">
              <a:rPr lang="en-US" smtClean="0"/>
              <a:t>11/17/2022</a:t>
            </a:fld>
            <a:endParaRPr lang="en-US"/>
          </a:p>
        </p:txBody>
      </p:sp>
      <p:sp>
        <p:nvSpPr>
          <p:cNvPr id="5" name="Footer Placeholder 4">
            <a:extLst>
              <a:ext uri="{FF2B5EF4-FFF2-40B4-BE49-F238E27FC236}">
                <a16:creationId xmlns:a16="http://schemas.microsoft.com/office/drawing/2014/main" id="{6352ECE3-F698-1B47-A24F-D3C51A2C02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A27E6C-2F78-2A40-A3D2-6D668257E135}"/>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1618153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itle and Photo">
    <p:spTree>
      <p:nvGrpSpPr>
        <p:cNvPr id="1" name=""/>
        <p:cNvGrpSpPr/>
        <p:nvPr/>
      </p:nvGrpSpPr>
      <p:grpSpPr>
        <a:xfrm>
          <a:off x="0" y="0"/>
          <a:ext cx="0" cy="0"/>
          <a:chOff x="0" y="0"/>
          <a:chExt cx="0" cy="0"/>
        </a:xfrm>
      </p:grpSpPr>
      <p:cxnSp>
        <p:nvCxnSpPr>
          <p:cNvPr id="11" name="Straight Connector 10"/>
          <p:cNvCxnSpPr>
            <a:cxnSpLocks/>
          </p:cNvCxnSpPr>
          <p:nvPr userDrawn="1"/>
        </p:nvCxnSpPr>
        <p:spPr>
          <a:xfrm>
            <a:off x="558410" y="6392350"/>
            <a:ext cx="3453343" cy="0"/>
          </a:xfrm>
          <a:prstGeom prst="line">
            <a:avLst/>
          </a:prstGeom>
          <a:ln w="19050" cap="rnd">
            <a:solidFill>
              <a:srgbClr val="4F2D7F"/>
            </a:solidFill>
          </a:ln>
          <a:effectLst/>
        </p:spPr>
        <p:style>
          <a:lnRef idx="2">
            <a:schemeClr val="accent1"/>
          </a:lnRef>
          <a:fillRef idx="0">
            <a:schemeClr val="accent1"/>
          </a:fillRef>
          <a:effectRef idx="1">
            <a:schemeClr val="accent1"/>
          </a:effectRef>
          <a:fontRef idx="minor">
            <a:schemeClr val="tx1"/>
          </a:fontRef>
        </p:style>
      </p:cxnSp>
      <p:pic>
        <p:nvPicPr>
          <p:cNvPr id="15" name="GTLogoNoTag" hidden="1">
            <a:extLst>
              <a:ext uri="{FF2B5EF4-FFF2-40B4-BE49-F238E27FC236}">
                <a16:creationId xmlns:a16="http://schemas.microsoft.com/office/drawing/2014/main" id="{6783DB90-85B3-4C34-968A-E4FF6E8ED1BF}"/>
              </a:ext>
            </a:extLst>
          </p:cNvPr>
          <p:cNvPicPr>
            <a:picLocks noChangeAspect="1"/>
          </p:cNvPicPr>
          <p:nvPr userDrawn="1"/>
        </p:nvPicPr>
        <p:blipFill>
          <a:blip r:embed="rId2"/>
          <a:stretch>
            <a:fillRect/>
          </a:stretch>
        </p:blipFill>
        <p:spPr>
          <a:xfrm>
            <a:off x="747092" y="572983"/>
            <a:ext cx="2615921" cy="638130"/>
          </a:xfrm>
          <a:prstGeom prst="rect">
            <a:avLst/>
          </a:prstGeom>
        </p:spPr>
      </p:pic>
      <p:graphicFrame>
        <p:nvGraphicFramePr>
          <p:cNvPr id="18" name="Table 17"/>
          <p:cNvGraphicFramePr>
            <a:graphicFrameLocks noGrp="1"/>
          </p:cNvGraphicFramePr>
          <p:nvPr userDrawn="1"/>
        </p:nvGraphicFramePr>
        <p:xfrm>
          <a:off x="558410" y="6434455"/>
          <a:ext cx="10399646" cy="355600"/>
        </p:xfrm>
        <a:graphic>
          <a:graphicData uri="http://schemas.openxmlformats.org/drawingml/2006/table">
            <a:tbl>
              <a:tblPr firstRow="1" firstCol="1" lastRow="1" lastCol="1" bandRow="1" bandCol="1">
                <a:tableStyleId>{5C22544A-7EE6-4342-B048-85BDC9FD1C3A}</a:tableStyleId>
              </a:tblPr>
              <a:tblGrid>
                <a:gridCol w="10399646">
                  <a:extLst>
                    <a:ext uri="{9D8B030D-6E8A-4147-A177-3AD203B41FA5}">
                      <a16:colId xmlns:a16="http://schemas.microsoft.com/office/drawing/2014/main" val="1422248172"/>
                    </a:ext>
                  </a:extLst>
                </a:gridCol>
              </a:tblGrid>
              <a:tr h="73660">
                <a:tc>
                  <a:txBody>
                    <a:bodyPr/>
                    <a:lstStyle/>
                    <a:p>
                      <a:pPr marL="0" marR="0" algn="l">
                        <a:lnSpc>
                          <a:spcPts val="700"/>
                        </a:lnSpc>
                        <a:spcBef>
                          <a:spcPts val="0"/>
                        </a:spcBef>
                        <a:spcAft>
                          <a:spcPts val="0"/>
                        </a:spcAft>
                      </a:pPr>
                      <a:r>
                        <a:rPr lang="en-GB" sz="600" b="0" dirty="0">
                          <a:solidFill>
                            <a:schemeClr val="tx1"/>
                          </a:solidFill>
                          <a:effectLst/>
                        </a:rPr>
                        <a:t>© 2019 Grant Thornton India LLP. All rights reserved.</a:t>
                      </a:r>
                      <a:endParaRPr lang="en-US" sz="600" b="0" dirty="0">
                        <a:solidFill>
                          <a:schemeClr val="tx1"/>
                        </a:solidFill>
                        <a:effectLst/>
                      </a:endParaRPr>
                    </a:p>
                    <a:p>
                      <a:pPr marL="0" marR="0" algn="l">
                        <a:lnSpc>
                          <a:spcPts val="700"/>
                        </a:lnSpc>
                        <a:spcBef>
                          <a:spcPts val="0"/>
                        </a:spcBef>
                        <a:spcAft>
                          <a:spcPts val="0"/>
                        </a:spcAft>
                      </a:pPr>
                      <a:r>
                        <a:rPr lang="en-GB" sz="600" b="0" dirty="0">
                          <a:solidFill>
                            <a:schemeClr val="tx1"/>
                          </a:solidFill>
                          <a:effectLst/>
                        </a:rPr>
                        <a:t>“Grant Thornton in India” means Grant Thornton India LLP, a member firm within Grant Thornton International Ltd, and those legal entities which are its related parties as defined by the Companies Act, 2013.</a:t>
                      </a:r>
                      <a:endParaRPr lang="en-US" sz="600" b="0" dirty="0">
                        <a:solidFill>
                          <a:schemeClr val="tx1"/>
                        </a:solidFill>
                        <a:effectLst/>
                      </a:endParaRPr>
                    </a:p>
                    <a:p>
                      <a:pPr marL="0" marR="0" algn="l">
                        <a:lnSpc>
                          <a:spcPts val="700"/>
                        </a:lnSpc>
                        <a:spcBef>
                          <a:spcPts val="0"/>
                        </a:spcBef>
                        <a:spcAft>
                          <a:spcPts val="0"/>
                        </a:spcAft>
                      </a:pPr>
                      <a:r>
                        <a:rPr lang="en-GB" sz="600" b="0" dirty="0">
                          <a:solidFill>
                            <a:schemeClr val="tx1"/>
                          </a:solidFill>
                          <a:effectLst/>
                        </a:rPr>
                        <a:t>Grant Thornton India LLP is registered with limited liability with identity number AAA-7677 and has its registered office at L-41 Connaught Circus, New Delhi, 110001.</a:t>
                      </a:r>
                      <a:endParaRPr lang="en-US" sz="600" b="0" dirty="0">
                        <a:solidFill>
                          <a:schemeClr val="tx1"/>
                        </a:solidFill>
                        <a:effectLst/>
                      </a:endParaRPr>
                    </a:p>
                    <a:p>
                      <a:pPr marL="0" marR="0" algn="l">
                        <a:lnSpc>
                          <a:spcPts val="700"/>
                        </a:lnSpc>
                        <a:spcBef>
                          <a:spcPts val="0"/>
                        </a:spcBef>
                        <a:spcAft>
                          <a:spcPts val="0"/>
                        </a:spcAft>
                      </a:pPr>
                      <a:r>
                        <a:rPr lang="en-GB" sz="600" b="0" dirty="0">
                          <a:solidFill>
                            <a:schemeClr val="tx1"/>
                          </a:solidFill>
                          <a:effectLst/>
                        </a:rPr>
                        <a:t>References to Grant Thornton are to Grant Thornton International Ltd (Grant Thornton International) or its member firms. Grant Thornton International and the member firms are not a worldwide partnership. Services are delivered independently by the member firms.</a:t>
                      </a:r>
                      <a:endParaRPr lang="en-US" sz="600" b="0" dirty="0">
                        <a:solidFill>
                          <a:schemeClr val="tx1"/>
                        </a:solidFill>
                        <a:effectLst/>
                        <a:latin typeface="Arial Narrow" panose="020B0606020202030204" pitchFamily="34" charset="0"/>
                        <a:ea typeface="Times New Roman" panose="02020603050405020304" pitchFamily="18" charset="0"/>
                        <a:cs typeface="Arial" panose="020B0604020202020204" pitchFamily="34" charset="0"/>
                      </a:endParaRPr>
                    </a:p>
                  </a:txBody>
                  <a:tcPr marL="0" marR="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251800062"/>
                  </a:ext>
                </a:extLst>
              </a:tr>
            </a:tbl>
          </a:graphicData>
        </a:graphic>
      </p:graphicFrame>
    </p:spTree>
    <p:extLst>
      <p:ext uri="{BB962C8B-B14F-4D97-AF65-F5344CB8AC3E}">
        <p14:creationId xmlns:p14="http://schemas.microsoft.com/office/powerpoint/2010/main" val="3701904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AB79D-E435-5943-9973-CEE6D9C109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9AE04C-16CF-1E4F-AB64-201607A1D44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96589E-9636-7941-BF43-F6CA7F374E33}"/>
              </a:ext>
            </a:extLst>
          </p:cNvPr>
          <p:cNvSpPr>
            <a:spLocks noGrp="1"/>
          </p:cNvSpPr>
          <p:nvPr>
            <p:ph type="dt" sz="half" idx="10"/>
          </p:nvPr>
        </p:nvSpPr>
        <p:spPr/>
        <p:txBody>
          <a:bodyPr/>
          <a:lstStyle/>
          <a:p>
            <a:fld id="{1FB3F38E-88D7-264E-8A0B-5A906D636939}" type="datetimeFigureOut">
              <a:rPr lang="en-US" smtClean="0"/>
              <a:t>11/17/2022</a:t>
            </a:fld>
            <a:endParaRPr lang="en-US"/>
          </a:p>
        </p:txBody>
      </p:sp>
      <p:sp>
        <p:nvSpPr>
          <p:cNvPr id="5" name="Footer Placeholder 4">
            <a:extLst>
              <a:ext uri="{FF2B5EF4-FFF2-40B4-BE49-F238E27FC236}">
                <a16:creationId xmlns:a16="http://schemas.microsoft.com/office/drawing/2014/main" id="{66714B53-17A4-5743-B0C5-9B93FE6C1D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777112-656D-D945-89E1-3802CA4CDF20}"/>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277622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8C39B-A90D-F549-A760-FD80DB74F2F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37DF443-D4FE-7D46-99E8-856BA2DD6F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05FC748-A3D5-1E4B-B4A1-7E172517FEC2}"/>
              </a:ext>
            </a:extLst>
          </p:cNvPr>
          <p:cNvSpPr>
            <a:spLocks noGrp="1"/>
          </p:cNvSpPr>
          <p:nvPr>
            <p:ph type="dt" sz="half" idx="10"/>
          </p:nvPr>
        </p:nvSpPr>
        <p:spPr/>
        <p:txBody>
          <a:bodyPr/>
          <a:lstStyle/>
          <a:p>
            <a:fld id="{1FB3F38E-88D7-264E-8A0B-5A906D636939}" type="datetimeFigureOut">
              <a:rPr lang="en-US" smtClean="0"/>
              <a:t>11/17/2022</a:t>
            </a:fld>
            <a:endParaRPr lang="en-US"/>
          </a:p>
        </p:txBody>
      </p:sp>
      <p:sp>
        <p:nvSpPr>
          <p:cNvPr id="5" name="Footer Placeholder 4">
            <a:extLst>
              <a:ext uri="{FF2B5EF4-FFF2-40B4-BE49-F238E27FC236}">
                <a16:creationId xmlns:a16="http://schemas.microsoft.com/office/drawing/2014/main" id="{5249FFF2-2E8E-1444-970D-0E019BBC20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1C3175-8B61-9749-9BDC-B9CAE973FC36}"/>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1436834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B78B8-F98E-2D4C-85B5-B3FA077448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6C5C02-BE2E-ED49-9907-34E803302BF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AB5801F-51AC-2245-AEB6-469014D8893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BE32241-8BC2-5042-A476-392A3D9002D0}"/>
              </a:ext>
            </a:extLst>
          </p:cNvPr>
          <p:cNvSpPr>
            <a:spLocks noGrp="1"/>
          </p:cNvSpPr>
          <p:nvPr>
            <p:ph type="dt" sz="half" idx="10"/>
          </p:nvPr>
        </p:nvSpPr>
        <p:spPr/>
        <p:txBody>
          <a:bodyPr/>
          <a:lstStyle/>
          <a:p>
            <a:fld id="{1FB3F38E-88D7-264E-8A0B-5A906D636939}" type="datetimeFigureOut">
              <a:rPr lang="en-US" smtClean="0"/>
              <a:t>11/17/2022</a:t>
            </a:fld>
            <a:endParaRPr lang="en-US"/>
          </a:p>
        </p:txBody>
      </p:sp>
      <p:sp>
        <p:nvSpPr>
          <p:cNvPr id="6" name="Footer Placeholder 5">
            <a:extLst>
              <a:ext uri="{FF2B5EF4-FFF2-40B4-BE49-F238E27FC236}">
                <a16:creationId xmlns:a16="http://schemas.microsoft.com/office/drawing/2014/main" id="{3BF98542-B158-924A-8110-89C00D2799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B12FD8-BE96-6446-A379-1A0BE654EFAF}"/>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2006099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A8F4A-9B94-3847-B3A3-04AF6D4B61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EA31C2-041C-8B4B-B692-41177339CE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764EF7-33A1-BF4A-BF7E-2B277CEEA9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007D9B6-92A4-2249-A325-20BBFE6FC0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27EA2C-0730-0D44-92E6-6DB81A9BCB5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C08ED8-7D8E-B944-AA88-76E5E87F09AC}"/>
              </a:ext>
            </a:extLst>
          </p:cNvPr>
          <p:cNvSpPr>
            <a:spLocks noGrp="1"/>
          </p:cNvSpPr>
          <p:nvPr>
            <p:ph type="dt" sz="half" idx="10"/>
          </p:nvPr>
        </p:nvSpPr>
        <p:spPr/>
        <p:txBody>
          <a:bodyPr/>
          <a:lstStyle/>
          <a:p>
            <a:fld id="{1FB3F38E-88D7-264E-8A0B-5A906D636939}" type="datetimeFigureOut">
              <a:rPr lang="en-US" smtClean="0"/>
              <a:t>11/17/2022</a:t>
            </a:fld>
            <a:endParaRPr lang="en-US"/>
          </a:p>
        </p:txBody>
      </p:sp>
      <p:sp>
        <p:nvSpPr>
          <p:cNvPr id="8" name="Footer Placeholder 7">
            <a:extLst>
              <a:ext uri="{FF2B5EF4-FFF2-40B4-BE49-F238E27FC236}">
                <a16:creationId xmlns:a16="http://schemas.microsoft.com/office/drawing/2014/main" id="{DF943141-2838-A047-A136-A00F7B36AFF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0256E4D-F92E-FD4E-BF7C-7C97234EC0FE}"/>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168671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9F94B-41D3-4345-9A1C-196D74389A2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74B04A8-25C5-024B-86AA-44CA3BE1B797}"/>
              </a:ext>
            </a:extLst>
          </p:cNvPr>
          <p:cNvSpPr>
            <a:spLocks noGrp="1"/>
          </p:cNvSpPr>
          <p:nvPr>
            <p:ph type="dt" sz="half" idx="10"/>
          </p:nvPr>
        </p:nvSpPr>
        <p:spPr/>
        <p:txBody>
          <a:bodyPr/>
          <a:lstStyle/>
          <a:p>
            <a:fld id="{1FB3F38E-88D7-264E-8A0B-5A906D636939}" type="datetimeFigureOut">
              <a:rPr lang="en-US" smtClean="0"/>
              <a:t>11/17/2022</a:t>
            </a:fld>
            <a:endParaRPr lang="en-US"/>
          </a:p>
        </p:txBody>
      </p:sp>
      <p:sp>
        <p:nvSpPr>
          <p:cNvPr id="4" name="Footer Placeholder 3">
            <a:extLst>
              <a:ext uri="{FF2B5EF4-FFF2-40B4-BE49-F238E27FC236}">
                <a16:creationId xmlns:a16="http://schemas.microsoft.com/office/drawing/2014/main" id="{DF9A6CD1-B14E-7A4F-9358-1E875C1D615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6BCE645-706E-A64B-9A03-15CEA23C4B47}"/>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2899508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3C7897B-6BA4-864E-A558-C067F2EACC0A}"/>
              </a:ext>
            </a:extLst>
          </p:cNvPr>
          <p:cNvSpPr>
            <a:spLocks noGrp="1"/>
          </p:cNvSpPr>
          <p:nvPr>
            <p:ph type="dt" sz="half" idx="10"/>
          </p:nvPr>
        </p:nvSpPr>
        <p:spPr/>
        <p:txBody>
          <a:bodyPr/>
          <a:lstStyle/>
          <a:p>
            <a:fld id="{1FB3F38E-88D7-264E-8A0B-5A906D636939}" type="datetimeFigureOut">
              <a:rPr lang="en-US" smtClean="0"/>
              <a:t>11/17/2022</a:t>
            </a:fld>
            <a:endParaRPr lang="en-US"/>
          </a:p>
        </p:txBody>
      </p:sp>
      <p:sp>
        <p:nvSpPr>
          <p:cNvPr id="3" name="Footer Placeholder 2">
            <a:extLst>
              <a:ext uri="{FF2B5EF4-FFF2-40B4-BE49-F238E27FC236}">
                <a16:creationId xmlns:a16="http://schemas.microsoft.com/office/drawing/2014/main" id="{399312B9-6BB1-4A42-98E7-B8631B99AB3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406F013-1A22-F140-BE62-EC7516A5D2F9}"/>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860351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5948F-462C-C94E-86B9-D3B0DA48B7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EA8C220-1935-2042-9A4D-1EEC4F07FF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7EB00BA-CB45-BB44-98FF-4BB60C1A7E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2585ED-B0D4-D04A-B991-4D1556DF1C27}"/>
              </a:ext>
            </a:extLst>
          </p:cNvPr>
          <p:cNvSpPr>
            <a:spLocks noGrp="1"/>
          </p:cNvSpPr>
          <p:nvPr>
            <p:ph type="dt" sz="half" idx="10"/>
          </p:nvPr>
        </p:nvSpPr>
        <p:spPr/>
        <p:txBody>
          <a:bodyPr/>
          <a:lstStyle/>
          <a:p>
            <a:fld id="{1FB3F38E-88D7-264E-8A0B-5A906D636939}" type="datetimeFigureOut">
              <a:rPr lang="en-US" smtClean="0"/>
              <a:t>11/17/2022</a:t>
            </a:fld>
            <a:endParaRPr lang="en-US"/>
          </a:p>
        </p:txBody>
      </p:sp>
      <p:sp>
        <p:nvSpPr>
          <p:cNvPr id="6" name="Footer Placeholder 5">
            <a:extLst>
              <a:ext uri="{FF2B5EF4-FFF2-40B4-BE49-F238E27FC236}">
                <a16:creationId xmlns:a16="http://schemas.microsoft.com/office/drawing/2014/main" id="{079B6FF6-B1B6-A74F-BBA8-E1019661A3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A87E5F-2316-E347-B158-D52FFBFE944F}"/>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672417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09311-CFC2-864B-B99B-F5D9A9C5BA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7438075-E257-9E40-8D23-E4EC845EA5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FFBA6A-1739-004F-8856-9826034AE9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555D57-B140-864F-931E-8AA3E00C48FA}"/>
              </a:ext>
            </a:extLst>
          </p:cNvPr>
          <p:cNvSpPr>
            <a:spLocks noGrp="1"/>
          </p:cNvSpPr>
          <p:nvPr>
            <p:ph type="dt" sz="half" idx="10"/>
          </p:nvPr>
        </p:nvSpPr>
        <p:spPr/>
        <p:txBody>
          <a:bodyPr/>
          <a:lstStyle/>
          <a:p>
            <a:fld id="{1FB3F38E-88D7-264E-8A0B-5A906D636939}" type="datetimeFigureOut">
              <a:rPr lang="en-US" smtClean="0"/>
              <a:t>11/17/2022</a:t>
            </a:fld>
            <a:endParaRPr lang="en-US"/>
          </a:p>
        </p:txBody>
      </p:sp>
      <p:sp>
        <p:nvSpPr>
          <p:cNvPr id="6" name="Footer Placeholder 5">
            <a:extLst>
              <a:ext uri="{FF2B5EF4-FFF2-40B4-BE49-F238E27FC236}">
                <a16:creationId xmlns:a16="http://schemas.microsoft.com/office/drawing/2014/main" id="{2A9AB746-95D2-C24D-9B0F-E1EAEE8D6A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9ABA4F-D357-5B46-AF00-D14ACE7EDAFE}"/>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878997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CF1FC6-6909-3C4A-BAD6-2EE019D45C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4277C1D-DFF5-BF4E-A15B-B46801CB18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BFEE51-4FAC-E64D-83CC-E68A224396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B3F38E-88D7-264E-8A0B-5A906D636939}" type="datetimeFigureOut">
              <a:rPr lang="en-US" smtClean="0"/>
              <a:t>11/17/2022</a:t>
            </a:fld>
            <a:endParaRPr lang="en-US"/>
          </a:p>
        </p:txBody>
      </p:sp>
      <p:sp>
        <p:nvSpPr>
          <p:cNvPr id="5" name="Footer Placeholder 4">
            <a:extLst>
              <a:ext uri="{FF2B5EF4-FFF2-40B4-BE49-F238E27FC236}">
                <a16:creationId xmlns:a16="http://schemas.microsoft.com/office/drawing/2014/main" id="{E1F6EB5E-9B93-8A49-A43D-1D14648B00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CB9E10F-6F3C-C344-BDB5-2DAF3DD194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DDDACC-955A-9D42-8907-6E9ABF51E506}" type="slidenum">
              <a:rPr lang="en-US" smtClean="0"/>
              <a:t>‹#›</a:t>
            </a:fld>
            <a:endParaRPr lang="en-US"/>
          </a:p>
        </p:txBody>
      </p:sp>
    </p:spTree>
    <p:extLst>
      <p:ext uri="{BB962C8B-B14F-4D97-AF65-F5344CB8AC3E}">
        <p14:creationId xmlns:p14="http://schemas.microsoft.com/office/powerpoint/2010/main" val="3274627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a:extLst>
              <a:ext uri="{FF2B5EF4-FFF2-40B4-BE49-F238E27FC236}">
                <a16:creationId xmlns:a16="http://schemas.microsoft.com/office/drawing/2014/main" id="{F6CE3D88-ACA3-8049-A976-83702A8EE892}"/>
              </a:ext>
            </a:extLst>
          </p:cNvPr>
          <p:cNvSpPr txBox="1">
            <a:spLocks/>
          </p:cNvSpPr>
          <p:nvPr/>
        </p:nvSpPr>
        <p:spPr>
          <a:xfrm>
            <a:off x="550640" y="3197909"/>
            <a:ext cx="11146059" cy="3231920"/>
          </a:xfrm>
          <a:prstGeom prst="rect">
            <a:avLst/>
          </a:prstGeom>
        </p:spPr>
        <p:txBody>
          <a:bodyPr lIns="0" tIns="0" rIns="0" bIns="0" numCol="3" spcCol="274320">
            <a:noAutofit/>
          </a:bodyPr>
          <a:lstStyle>
            <a:lvl1pPr marL="0" indent="0" algn="l" defTabSz="342900" rtl="0" eaLnBrk="1" latinLnBrk="0" hangingPunct="1">
              <a:spcBef>
                <a:spcPts val="0"/>
              </a:spcBef>
              <a:spcAft>
                <a:spcPts val="450"/>
              </a:spcAft>
              <a:buClr>
                <a:schemeClr val="accent1"/>
              </a:buClr>
              <a:buFont typeface="Arial"/>
              <a:buNone/>
              <a:defRPr sz="1800" kern="1200">
                <a:solidFill>
                  <a:schemeClr val="tx1"/>
                </a:solidFill>
                <a:latin typeface="+mn-lt"/>
                <a:ea typeface="+mn-ea"/>
                <a:cs typeface="+mn-cs"/>
              </a:defRPr>
            </a:lvl1pPr>
            <a:lvl2pPr marL="405000" indent="-202500" algn="l" defTabSz="342900" rtl="0" eaLnBrk="1" latinLnBrk="0" hangingPunct="1">
              <a:spcBef>
                <a:spcPts val="0"/>
              </a:spcBef>
              <a:spcAft>
                <a:spcPts val="450"/>
              </a:spcAft>
              <a:buClr>
                <a:schemeClr val="accent1"/>
              </a:buClr>
              <a:buFont typeface="Arial"/>
              <a:buChar char="–"/>
              <a:defRPr sz="1650" kern="1200">
                <a:solidFill>
                  <a:schemeClr val="tx1"/>
                </a:solidFill>
                <a:latin typeface="+mn-lt"/>
                <a:ea typeface="+mn-ea"/>
                <a:cs typeface="+mn-cs"/>
              </a:defRPr>
            </a:lvl2pPr>
            <a:lvl3pPr marL="607500" indent="-202500" algn="l" defTabSz="342900" rtl="0" eaLnBrk="1" latinLnBrk="0" hangingPunct="1">
              <a:spcBef>
                <a:spcPts val="0"/>
              </a:spcBef>
              <a:spcAft>
                <a:spcPts val="450"/>
              </a:spcAft>
              <a:buFont typeface="Symbol" panose="05050102010706020507" pitchFamily="18" charset="2"/>
              <a:buChar char=""/>
              <a:defRPr sz="1500" kern="1200">
                <a:solidFill>
                  <a:schemeClr val="tx1"/>
                </a:solidFill>
                <a:latin typeface="+mn-lt"/>
                <a:ea typeface="+mn-ea"/>
                <a:cs typeface="+mn-cs"/>
              </a:defRPr>
            </a:lvl3pPr>
            <a:lvl4pPr marL="810000" indent="-202500" algn="l" defTabSz="342900" rtl="0" eaLnBrk="1" latinLnBrk="0" hangingPunct="1">
              <a:spcBef>
                <a:spcPts val="0"/>
              </a:spcBef>
              <a:spcAft>
                <a:spcPts val="450"/>
              </a:spcAft>
              <a:buFont typeface="+mj-lt"/>
              <a:buAutoNum type="alphaLcPeriod"/>
              <a:defRPr sz="1500" kern="1200">
                <a:solidFill>
                  <a:schemeClr val="tx1"/>
                </a:solidFill>
                <a:latin typeface="+mn-lt"/>
                <a:ea typeface="+mn-ea"/>
                <a:cs typeface="+mn-cs"/>
              </a:defRPr>
            </a:lvl4pPr>
            <a:lvl5pPr marL="0" indent="0" algn="l" defTabSz="342900" rtl="0" eaLnBrk="1" latinLnBrk="0" hangingPunct="1">
              <a:spcBef>
                <a:spcPts val="0"/>
              </a:spcBef>
              <a:spcAft>
                <a:spcPts val="450"/>
              </a:spcAft>
              <a:buClr>
                <a:schemeClr val="accent1"/>
              </a:buClr>
              <a:buFont typeface="Arial" panose="020B0604020202020204" pitchFamily="34" charset="0"/>
              <a:buNone/>
              <a:defRPr sz="1800" b="1" kern="1200">
                <a:solidFill>
                  <a:schemeClr val="accent1"/>
                </a:solidFill>
                <a:latin typeface="+mn-lt"/>
                <a:ea typeface="+mn-ea"/>
                <a:cs typeface="+mn-cs"/>
              </a:defRPr>
            </a:lvl5pPr>
            <a:lvl6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6pPr>
            <a:lvl7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7pPr>
            <a:lvl8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8pPr>
            <a:lvl9pPr marL="202500" indent="-202500" algn="l" defTabSz="342900" rtl="0" eaLnBrk="1" latinLnBrk="0" hangingPunct="1">
              <a:spcBef>
                <a:spcPts val="0"/>
              </a:spcBef>
              <a:spcAft>
                <a:spcPts val="450"/>
              </a:spcAft>
              <a:buClr>
                <a:schemeClr val="accent1"/>
              </a:buClr>
              <a:buFont typeface="Arial"/>
              <a:buChar char="•"/>
              <a:defRPr sz="1800" kern="1200">
                <a:solidFill>
                  <a:schemeClr val="tx1"/>
                </a:solidFill>
                <a:latin typeface="+mn-lt"/>
                <a:ea typeface="+mn-ea"/>
                <a:cs typeface="+mn-cs"/>
              </a:defRPr>
            </a:lvl9pPr>
          </a:lstStyle>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Director, Growth</a:t>
            </a: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Experience</a:t>
            </a:r>
          </a:p>
          <a:p>
            <a:r>
              <a:rPr lang="en-US" sz="900" dirty="0">
                <a:latin typeface="Arial" panose="020B0604020202020204" pitchFamily="34" charset="0"/>
                <a:cs typeface="Arial" panose="020B0604020202020204" pitchFamily="34" charset="0"/>
              </a:rPr>
              <a:t>Karan has ~14 years of professional experience across verticals such as finance operations, corporate finance, and strategy consulting. Prior to working with Grant Thornton, he has worked with Bausch and Lomb, Tupperware and JP Morgan Chase in financial planning and analysis roles </a:t>
            </a:r>
          </a:p>
          <a:p>
            <a:r>
              <a:rPr lang="en-US" sz="900" dirty="0">
                <a:latin typeface="Arial" panose="020B0604020202020204" pitchFamily="34" charset="0"/>
                <a:cs typeface="Arial" panose="020B0604020202020204" pitchFamily="34" charset="0"/>
              </a:rPr>
              <a:t>Karan has extensive experience in financial forecasting &amp; budgeting, financial modelling and business planning. He has also worked with clients in the area of strategy formulation &amp; implementation, market assessment, due diligence and feasibility study</a:t>
            </a:r>
          </a:p>
          <a:p>
            <a:r>
              <a:rPr lang="en-US" sz="900" dirty="0">
                <a:latin typeface="Arial" panose="020B0604020202020204" pitchFamily="34" charset="0"/>
                <a:cs typeface="Arial" panose="020B0604020202020204" pitchFamily="34" charset="0"/>
              </a:rPr>
              <a:t>Karan has also assisted clients across several geographies apart of India including Kenya, Tanzania, Rwanda, Uganda, South Africa, Mozambique, Ethiopia, Ghana, United Kingdom, Switzerland, Australia, Qatar, UAE, Singapore and Hongkong</a:t>
            </a:r>
          </a:p>
          <a:p>
            <a:r>
              <a:rPr lang="en-US" sz="900" dirty="0">
                <a:latin typeface="Arial" panose="020B0604020202020204" pitchFamily="34" charset="0"/>
                <a:cs typeface="Arial" panose="020B0604020202020204" pitchFamily="34" charset="0"/>
              </a:rPr>
              <a:t>Karan has completed his Post Graduate Diploma in Business Administration from Symbiosis University- Pune </a:t>
            </a:r>
          </a:p>
          <a:p>
            <a:endParaRPr lang="en-GB" sz="900" dirty="0">
              <a:latin typeface="Arial" panose="020B0604020202020204" pitchFamily="34" charset="0"/>
              <a:cs typeface="Arial" panose="020B0604020202020204" pitchFamily="34" charset="0"/>
            </a:endParaRPr>
          </a:p>
          <a:p>
            <a:endParaRPr lang="en-GB" sz="900" dirty="0">
              <a:latin typeface="Arial" panose="020B0604020202020204" pitchFamily="34" charset="0"/>
              <a:cs typeface="Arial" panose="020B0604020202020204" pitchFamily="34" charset="0"/>
            </a:endParaRP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Sector experience</a:t>
            </a:r>
          </a:p>
          <a:p>
            <a:r>
              <a:rPr lang="en-US" sz="900" dirty="0">
                <a:latin typeface="Arial" panose="020B0604020202020204" pitchFamily="34" charset="0"/>
                <a:cs typeface="Arial" panose="020B0604020202020204" pitchFamily="34" charset="0"/>
              </a:rPr>
              <a:t>Infrastructure, education, ecommerce, healthcare, pharma, auto &amp; auto components, agriculture, vocational studies, energy sector and food &amp; beverage sectors</a:t>
            </a:r>
          </a:p>
          <a:p>
            <a:endParaRPr lang="en-US" sz="900" dirty="0">
              <a:solidFill>
                <a:srgbClr val="4F2C7F"/>
              </a:solidFill>
              <a:latin typeface="Arial" panose="020B0604020202020204" pitchFamily="34" charset="0"/>
              <a:cs typeface="Arial" panose="020B0604020202020204" pitchFamily="34" charset="0"/>
            </a:endParaRPr>
          </a:p>
          <a:p>
            <a:r>
              <a:rPr lang="en-GB" sz="1300" dirty="0">
                <a:solidFill>
                  <a:srgbClr val="4F2C7F"/>
                </a:solidFill>
                <a:latin typeface="Arial" panose="020B0604020202020204" pitchFamily="34" charset="0"/>
                <a:cs typeface="Arial" panose="020B0604020202020204" pitchFamily="34" charset="0"/>
              </a:rPr>
              <a:t>Professional qualifications and memberships</a:t>
            </a:r>
          </a:p>
          <a:p>
            <a:r>
              <a:rPr lang="en-GB" sz="900" dirty="0">
                <a:latin typeface="Arial" panose="020B0604020202020204" pitchFamily="34" charset="0"/>
                <a:cs typeface="Arial" panose="020B0604020202020204" pitchFamily="34" charset="0"/>
              </a:rPr>
              <a:t>PGDBM, Finance</a:t>
            </a: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Community involvement</a:t>
            </a:r>
          </a:p>
          <a:p>
            <a:r>
              <a:rPr lang="en-GB" sz="900" dirty="0">
                <a:latin typeface="Arial" panose="020B0604020202020204" pitchFamily="34" charset="0"/>
                <a:cs typeface="Arial" panose="020B0604020202020204" pitchFamily="34" charset="0"/>
              </a:rPr>
              <a:t>Participated in the CSR activities led by the Firm</a:t>
            </a: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Languages spoken</a:t>
            </a:r>
          </a:p>
          <a:p>
            <a:r>
              <a:rPr lang="en-GB" sz="900" dirty="0">
                <a:latin typeface="Arial" panose="020B0604020202020204" pitchFamily="34" charset="0"/>
                <a:cs typeface="Arial" panose="020B0604020202020204" pitchFamily="34" charset="0"/>
              </a:rPr>
              <a:t>English and Hindi</a:t>
            </a:r>
          </a:p>
          <a:p>
            <a:endParaRPr lang="en-GB" sz="900" dirty="0">
              <a:latin typeface="Arial" panose="020B0604020202020204" pitchFamily="34" charset="0"/>
              <a:cs typeface="Arial" panose="020B0604020202020204" pitchFamily="34" charset="0"/>
            </a:endParaRPr>
          </a:p>
          <a:p>
            <a:endParaRPr lang="en-GB" sz="900" dirty="0">
              <a:latin typeface="Arial" panose="020B0604020202020204" pitchFamily="34" charset="0"/>
              <a:cs typeface="Arial" panose="020B0604020202020204" pitchFamily="34" charset="0"/>
            </a:endParaRPr>
          </a:p>
          <a:p>
            <a:endParaRPr lang="en-GB" sz="900" dirty="0">
              <a:latin typeface="Arial" panose="020B0604020202020204" pitchFamily="34" charset="0"/>
              <a:cs typeface="Arial" panose="020B0604020202020204" pitchFamily="34" charset="0"/>
            </a:endParaRPr>
          </a:p>
          <a:p>
            <a:endParaRPr lang="en-GB" sz="900" dirty="0">
              <a:latin typeface="Arial" panose="020B0604020202020204" pitchFamily="34" charset="0"/>
              <a:cs typeface="Arial" panose="020B0604020202020204" pitchFamily="34" charset="0"/>
            </a:endParaRP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Contact details</a:t>
            </a:r>
          </a:p>
          <a:p>
            <a:pPr>
              <a:spcAft>
                <a:spcPts val="0"/>
              </a:spcAft>
            </a:pPr>
            <a:r>
              <a:rPr lang="en-GB" sz="900" dirty="0">
                <a:latin typeface="Arial" panose="020B0604020202020204" pitchFamily="34" charset="0"/>
                <a:cs typeface="Arial" panose="020B0604020202020204" pitchFamily="34" charset="0"/>
              </a:rPr>
              <a:t>Grant Thornton India LLP</a:t>
            </a:r>
          </a:p>
          <a:p>
            <a:pPr>
              <a:spcAft>
                <a:spcPts val="0"/>
              </a:spcAft>
            </a:pPr>
            <a:r>
              <a:rPr lang="en-GB" sz="900" dirty="0">
                <a:latin typeface="Arial" panose="020B0604020202020204" pitchFamily="34" charset="0"/>
                <a:cs typeface="Arial" panose="020B0604020202020204" pitchFamily="34" charset="0"/>
              </a:rPr>
              <a:t>Grant Thornton Bharat LLP</a:t>
            </a:r>
          </a:p>
          <a:p>
            <a:pPr>
              <a:spcAft>
                <a:spcPts val="0"/>
              </a:spcAft>
            </a:pPr>
            <a:r>
              <a:rPr lang="en-GB" sz="900" dirty="0">
                <a:latin typeface="Arial" panose="020B0604020202020204" pitchFamily="34" charset="0"/>
                <a:cs typeface="Arial" panose="020B0604020202020204" pitchFamily="34" charset="0"/>
              </a:rPr>
              <a:t>21st floor, DLF Square, Jacaranda Marg, DLF Phase II,</a:t>
            </a:r>
          </a:p>
          <a:p>
            <a:pPr>
              <a:spcAft>
                <a:spcPts val="0"/>
              </a:spcAft>
            </a:pPr>
            <a:r>
              <a:rPr lang="en-GB" sz="900" dirty="0">
                <a:latin typeface="Arial" panose="020B0604020202020204" pitchFamily="34" charset="0"/>
                <a:cs typeface="Arial" panose="020B0604020202020204" pitchFamily="34" charset="0"/>
              </a:rPr>
              <a:t>Gurgaon - 122002,</a:t>
            </a:r>
          </a:p>
          <a:p>
            <a:pPr>
              <a:spcAft>
                <a:spcPts val="0"/>
              </a:spcAft>
            </a:pPr>
            <a:r>
              <a:rPr lang="en-GB" sz="900" dirty="0">
                <a:latin typeface="Arial" panose="020B0604020202020204" pitchFamily="34" charset="0"/>
                <a:cs typeface="Arial" panose="020B0604020202020204" pitchFamily="34" charset="0"/>
              </a:rPr>
              <a:t>Haryana, India</a:t>
            </a:r>
          </a:p>
          <a:p>
            <a:pPr>
              <a:spcBef>
                <a:spcPts val="600"/>
              </a:spcBef>
              <a:spcAft>
                <a:spcPts val="0"/>
              </a:spcAft>
            </a:pPr>
            <a:endParaRPr lang="en-GB" sz="900" b="1" dirty="0">
              <a:latin typeface="Arial" panose="020B0604020202020204" pitchFamily="34" charset="0"/>
              <a:cs typeface="Arial" panose="020B0604020202020204" pitchFamily="34" charset="0"/>
            </a:endParaRPr>
          </a:p>
          <a:p>
            <a:pPr>
              <a:spcBef>
                <a:spcPts val="600"/>
              </a:spcBef>
              <a:spcAft>
                <a:spcPts val="0"/>
              </a:spcAft>
            </a:pPr>
            <a:r>
              <a:rPr lang="en-GB" sz="900" b="1" dirty="0">
                <a:latin typeface="Arial" panose="020B0604020202020204" pitchFamily="34" charset="0"/>
                <a:cs typeface="Arial" panose="020B0604020202020204" pitchFamily="34" charset="0"/>
              </a:rPr>
              <a:t>T </a:t>
            </a:r>
            <a:r>
              <a:rPr lang="en-GB" sz="900" dirty="0">
                <a:latin typeface="Arial" panose="020B0604020202020204" pitchFamily="34" charset="0"/>
                <a:cs typeface="Arial" panose="020B0604020202020204" pitchFamily="34" charset="0"/>
              </a:rPr>
              <a:t>+91 12 4462 8000</a:t>
            </a:r>
          </a:p>
          <a:p>
            <a:pPr>
              <a:spcAft>
                <a:spcPts val="0"/>
              </a:spcAft>
            </a:pPr>
            <a:r>
              <a:rPr lang="en-GB" sz="900" b="1" dirty="0">
                <a:latin typeface="Arial" panose="020B0604020202020204" pitchFamily="34" charset="0"/>
                <a:cs typeface="Arial" panose="020B0604020202020204" pitchFamily="34" charset="0"/>
              </a:rPr>
              <a:t>M</a:t>
            </a:r>
            <a:r>
              <a:rPr lang="en-GB" sz="900" dirty="0">
                <a:latin typeface="Arial" panose="020B0604020202020204" pitchFamily="34" charset="0"/>
                <a:cs typeface="Arial" panose="020B0604020202020204" pitchFamily="34" charset="0"/>
              </a:rPr>
              <a:t> +91 98713 00089</a:t>
            </a:r>
          </a:p>
          <a:p>
            <a:pPr>
              <a:spcAft>
                <a:spcPts val="0"/>
              </a:spcAft>
            </a:pPr>
            <a:r>
              <a:rPr lang="en-GB" sz="900" b="1" dirty="0">
                <a:latin typeface="Arial" panose="020B0604020202020204" pitchFamily="34" charset="0"/>
                <a:cs typeface="Arial" panose="020B0604020202020204" pitchFamily="34" charset="0"/>
              </a:rPr>
              <a:t>E</a:t>
            </a:r>
            <a:r>
              <a:rPr lang="en-GB" sz="900" dirty="0">
                <a:latin typeface="Arial" panose="020B0604020202020204" pitchFamily="34" charset="0"/>
                <a:cs typeface="Arial" panose="020B0604020202020204" pitchFamily="34" charset="0"/>
              </a:rPr>
              <a:t> Karan.jain@in.gt.com</a:t>
            </a:r>
          </a:p>
        </p:txBody>
      </p:sp>
      <p:sp>
        <p:nvSpPr>
          <p:cNvPr id="8" name="TextBox 7">
            <a:extLst>
              <a:ext uri="{FF2B5EF4-FFF2-40B4-BE49-F238E27FC236}">
                <a16:creationId xmlns:a16="http://schemas.microsoft.com/office/drawing/2014/main" id="{58F0A889-0F87-FC4A-A61E-2459E7F31CAF}"/>
              </a:ext>
            </a:extLst>
          </p:cNvPr>
          <p:cNvSpPr txBox="1"/>
          <p:nvPr/>
        </p:nvSpPr>
        <p:spPr>
          <a:xfrm>
            <a:off x="2771330" y="1674371"/>
            <a:ext cx="6266146" cy="892039"/>
          </a:xfrm>
          <a:prstGeom prst="rect">
            <a:avLst/>
          </a:prstGeom>
          <a:noFill/>
        </p:spPr>
        <p:txBody>
          <a:bodyPr wrap="square" lIns="0" tIns="0" rIns="0" bIns="0" rtlCol="0">
            <a:spAutoFit/>
          </a:bodyPr>
          <a:lstStyle/>
          <a:p>
            <a:pPr>
              <a:lnSpc>
                <a:spcPct val="200000"/>
              </a:lnSpc>
            </a:pPr>
            <a:r>
              <a:rPr lang="en-GB" b="1" dirty="0">
                <a:solidFill>
                  <a:srgbClr val="4F2C7F"/>
                </a:solidFill>
                <a:latin typeface="Arial" panose="020B0604020202020204" pitchFamily="34" charset="0"/>
                <a:cs typeface="Arial" panose="020B0604020202020204" pitchFamily="34" charset="0"/>
              </a:rPr>
              <a:t>Karan Jain</a:t>
            </a:r>
          </a:p>
          <a:p>
            <a:pPr>
              <a:lnSpc>
                <a:spcPct val="200000"/>
              </a:lnSpc>
            </a:pPr>
            <a:r>
              <a:rPr lang="en-GB" sz="1300" dirty="0">
                <a:solidFill>
                  <a:srgbClr val="4F2C7F"/>
                </a:solidFill>
                <a:latin typeface="Arial" panose="020B0604020202020204" pitchFamily="34" charset="0"/>
                <a:cs typeface="Arial" panose="020B0604020202020204" pitchFamily="34" charset="0"/>
              </a:rPr>
              <a:t>PGDBM, Finance</a:t>
            </a:r>
          </a:p>
        </p:txBody>
      </p:sp>
      <p:pic>
        <p:nvPicPr>
          <p:cNvPr id="9" name="GTLogo">
            <a:extLst>
              <a:ext uri="{FF2B5EF4-FFF2-40B4-BE49-F238E27FC236}">
                <a16:creationId xmlns:a16="http://schemas.microsoft.com/office/drawing/2014/main" id="{84C3CE65-F20C-4C77-A9E2-15AA7F2E6506}"/>
              </a:ext>
            </a:extLst>
          </p:cNvPr>
          <p:cNvPicPr>
            <a:picLocks noChangeAspect="1"/>
          </p:cNvPicPr>
          <p:nvPr/>
        </p:nvPicPr>
        <p:blipFill>
          <a:blip r:embed="rId2"/>
          <a:stretch>
            <a:fillRect/>
          </a:stretch>
        </p:blipFill>
        <p:spPr>
          <a:xfrm>
            <a:off x="550640" y="227771"/>
            <a:ext cx="2515215" cy="818085"/>
          </a:xfrm>
          <a:prstGeom prst="rect">
            <a:avLst/>
          </a:prstGeom>
        </p:spPr>
      </p:pic>
      <p:sp>
        <p:nvSpPr>
          <p:cNvPr id="12" name="Rectangle 1"/>
          <p:cNvSpPr>
            <a:spLocks noChangeArrowheads="1"/>
          </p:cNvSpPr>
          <p:nvPr/>
        </p:nvSpPr>
        <p:spPr bwMode="auto">
          <a:xfrm>
            <a:off x="838200" y="36888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latin typeface="Arial" panose="020B0604020202020204" pitchFamily="34" charset="0"/>
              <a:cs typeface="Arial" panose="020B0604020202020204" pitchFamily="34" charset="0"/>
            </a:endParaRPr>
          </a:p>
        </p:txBody>
      </p:sp>
      <p:cxnSp>
        <p:nvCxnSpPr>
          <p:cNvPr id="13" name="Straight Connector 12"/>
          <p:cNvCxnSpPr>
            <a:cxnSpLocks/>
          </p:cNvCxnSpPr>
          <p:nvPr/>
        </p:nvCxnSpPr>
        <p:spPr>
          <a:xfrm>
            <a:off x="0" y="2951710"/>
            <a:ext cx="12161520" cy="0"/>
          </a:xfrm>
          <a:prstGeom prst="line">
            <a:avLst/>
          </a:prstGeom>
          <a:ln w="19050" cap="rnd">
            <a:solidFill>
              <a:srgbClr val="4F2D7F"/>
            </a:solidFill>
          </a:ln>
          <a:effectLst/>
        </p:spPr>
        <p:style>
          <a:lnRef idx="2">
            <a:schemeClr val="accent1"/>
          </a:lnRef>
          <a:fillRef idx="0">
            <a:schemeClr val="accent1"/>
          </a:fillRef>
          <a:effectRef idx="1">
            <a:schemeClr val="accent1"/>
          </a:effectRef>
          <a:fontRef idx="minor">
            <a:schemeClr val="tx1"/>
          </a:fontRef>
        </p:style>
      </p:cxnSp>
      <p:pic>
        <p:nvPicPr>
          <p:cNvPr id="3" name="Picture 2" descr="A person in a suit and tie&#10;&#10;Description automatically generated with medium confidence">
            <a:extLst>
              <a:ext uri="{FF2B5EF4-FFF2-40B4-BE49-F238E27FC236}">
                <a16:creationId xmlns:a16="http://schemas.microsoft.com/office/drawing/2014/main" id="{8046864A-068A-46DB-B0AC-C7FEDE4E1164}"/>
              </a:ext>
            </a:extLst>
          </p:cNvPr>
          <p:cNvPicPr>
            <a:picLocks noChangeAspect="1"/>
          </p:cNvPicPr>
          <p:nvPr/>
        </p:nvPicPr>
        <p:blipFill>
          <a:blip r:embed="rId3"/>
          <a:stretch>
            <a:fillRect/>
          </a:stretch>
        </p:blipFill>
        <p:spPr>
          <a:xfrm>
            <a:off x="626141" y="1126543"/>
            <a:ext cx="1800000" cy="1800000"/>
          </a:xfrm>
          <a:prstGeom prst="rect">
            <a:avLst/>
          </a:prstGeom>
        </p:spPr>
      </p:pic>
    </p:spTree>
    <p:extLst>
      <p:ext uri="{BB962C8B-B14F-4D97-AF65-F5344CB8AC3E}">
        <p14:creationId xmlns:p14="http://schemas.microsoft.com/office/powerpoint/2010/main" val="13866295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256</Words>
  <Application>Microsoft Office PowerPoint</Application>
  <PresentationFormat>Widescreen</PresentationFormat>
  <Paragraphs>33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Kakar, Amandeep</dc:creator>
  <cp:lastModifiedBy>Karan Jain</cp:lastModifiedBy>
  <cp:revision>10</cp:revision>
  <dcterms:created xsi:type="dcterms:W3CDTF">2019-07-16T06:04:11Z</dcterms:created>
  <dcterms:modified xsi:type="dcterms:W3CDTF">2022-11-17T12:22:07Z</dcterms:modified>
</cp:coreProperties>
</file>