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5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B98A3-62E3-F64B-A48A-D03B2CC61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04C86-5243-D04E-BF9F-53F932DB6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BF08C-A303-6441-B420-518854B8B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C9065-47FF-EF42-8311-DED6EA6B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4064B-2D1A-9448-AEEF-95E3D8446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0C10A-1474-9E4B-A510-44E35506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99894-A25F-8D4A-81D4-CA4F47D40A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E3F6C-8B74-704C-96E1-E50F0D19C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829BB-6DA9-EE49-BAA7-02224EAD9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926E6-4E03-604A-A851-1F401ED7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6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5CFE1-EE7F-B14F-ABCD-B9614543B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BFC8E1-81A8-0548-A171-9CF4098F0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748FC-39A7-8344-8636-84DD5ABB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D3117-6C73-3C40-898C-924827B5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D6B04-EA43-894A-B876-EE634162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30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558410" y="6392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6783DB90-85B3-4C34-968A-E4FF6E8ED1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2" y="572983"/>
            <a:ext cx="2615921" cy="63813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2B9700-CC8F-364C-82CB-BECD8627524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97186969"/>
              </p:ext>
            </p:extLst>
          </p:nvPr>
        </p:nvGraphicFramePr>
        <p:xfrm>
          <a:off x="547652" y="6250613"/>
          <a:ext cx="10515600" cy="5359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708362703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en-GB" sz="100">
                          <a:solidFill>
                            <a:srgbClr val="4F2D7F"/>
                          </a:solidFill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477612"/>
                  </a:ext>
                </a:extLst>
              </a:tr>
              <a:tr h="36195">
                <a:tc>
                  <a:txBody>
                    <a:bodyPr/>
                    <a:lstStyle/>
                    <a:p>
                      <a:pPr algn="l">
                        <a:spcAft>
                          <a:spcPts val="400"/>
                        </a:spcAft>
                      </a:pPr>
                      <a:r>
                        <a:rPr lang="en-GB" sz="100">
                          <a:solidFill>
                            <a:srgbClr val="4F2D7F"/>
                          </a:solidFill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1171718"/>
                  </a:ext>
                </a:extLst>
              </a:tr>
              <a:tr h="73660">
                <a:tc>
                  <a:txBody>
                    <a:bodyPr/>
                    <a:lstStyle/>
                    <a:p>
                      <a:pPr algn="l">
                        <a:lnSpc>
                          <a:spcPts val="7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© 2019 Grant Thornton Advisory Private Limited.  All rights reserved.</a:t>
                      </a:r>
                    </a:p>
                    <a:p>
                      <a:pPr algn="l">
                        <a:lnSpc>
                          <a:spcPts val="7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“Grant Thornton in India” means Grant Thornton Advisory Private Limited, a member firm within Grant Thornton International Ltd, and those legal entities which are its related parties as defined by the Companies Act, 2013. </a:t>
                      </a:r>
                    </a:p>
                    <a:p>
                      <a:pPr algn="l">
                        <a:lnSpc>
                          <a:spcPts val="7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Grant Thornton Advisory Private Limited is registered with limited liability with CIN as U7411ODL2001PTC111284 and has its registered office at L-41 Connaught Circus, New Delhi, 110001. </a:t>
                      </a:r>
                    </a:p>
                    <a:p>
                      <a:pPr algn="l">
                        <a:lnSpc>
                          <a:spcPts val="7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Arial Narrow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References to Grant Thornton are to Grant Thornton International Ltd (Grant Thornton International) or its member firms. Grant Thornton International and the member firms are not a worldwide partnership. Services are delivered independently by the member firms.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1527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20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C458-AE44-4F49-AA2F-07584A19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6DFD8-DE01-4046-AECB-6177EBEC5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BDD10-F225-B041-87C4-1D3FEE9E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0250F-8A18-F44E-AB22-63E815359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9D88A-7C2F-8849-AC65-55312867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2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FB526-C61E-D142-B388-137377F7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C25B0-091A-9845-B5CA-2F7BD095C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967ED-4B17-3E4B-81D6-EB6BC8170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774C9-EB11-4249-8954-D360C40FA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690FA-C398-2947-AA60-2C5785A00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4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F6DDA-7362-D747-AB94-92EEE12B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187E1-5036-CF4B-9C74-273F831F4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F0166-6ECA-3E4C-8081-92191DDBE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55211-014F-E34B-97EA-9CD96086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755F0-AC97-684D-B00B-32B3FC72F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8876D-994F-D744-930D-E6170458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2FF65-935D-F647-B3AA-3E42201C5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08274-2105-0344-9545-5B4F69EF9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93C7C-1E0D-7C49-8315-D449FAF11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F2AE17-14FE-984C-9BB2-A4B8F4CB2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DEE41-A21C-9D43-8CD9-D72738E86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D61353-1B6C-D649-953D-13BA35E67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6D05F-6BBA-3A4E-A8CE-B7E1A38AC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EB6283-59A6-A04A-8C0A-26162EE6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0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C605C-68CB-E74A-832B-B4C1AEECF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8E39EB-17E1-5841-8C3F-C26E63853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71A6AB-A393-0544-B720-B15F248F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D502AA-FD1E-7546-A682-C78688C7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7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8251F-CFBB-2747-9006-C1530D33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D74075-73CC-D047-9B63-C4B8A2CC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ACCBB-8668-8849-BB9E-73667338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FD04F-59FA-9649-AE07-32CB55BA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01BBB-8565-C347-9B6F-735AD78C0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33C42-A3D1-0C47-B92F-F8F653587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D51E4-18C3-CC48-BD6B-C931B5390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6B3EC-11F1-7246-9DE3-D61A8656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B7C35-F2F7-774D-BB27-F94021EC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02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B1B51-EA79-9D45-8E94-A859D9F6A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672375-0BF4-6443-AC2F-4BBE7EA1D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3B476-1C0E-1D4B-83A0-1233EC820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96182-576C-4C4A-827F-31EF242DC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F452D-7E8D-534C-9E7C-60168D04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8A74D-9B81-034F-86FC-184305E4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BDA075-0A69-E242-951D-CB1A9A5E6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30CF1-865F-0941-BEE5-50739FA14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855D9-2102-A04F-AE3F-C72DAA367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20C24-2858-674F-8279-1496C4B40332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DC0B-583F-4B44-8FBC-DE32985BB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63D1C-AC48-384C-90D6-D6EBB4423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2F810-9D23-0C4A-91C5-7EB8A742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0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41F2911-CB7F-CE42-8469-776E2FCDC9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40" y="1148146"/>
            <a:ext cx="1814195" cy="180022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F6CE3D88-ACA3-8049-A976-83702A8EE892}"/>
              </a:ext>
            </a:extLst>
          </p:cNvPr>
          <p:cNvSpPr txBox="1">
            <a:spLocks/>
          </p:cNvSpPr>
          <p:nvPr/>
        </p:nvSpPr>
        <p:spPr>
          <a:xfrm>
            <a:off x="550640" y="3238132"/>
            <a:ext cx="11146059" cy="3055131"/>
          </a:xfrm>
          <a:prstGeom prst="rect">
            <a:avLst/>
          </a:prstGeom>
        </p:spPr>
        <p:txBody>
          <a:bodyPr lIns="0" tIns="0" rIns="0" bIns="0" numCol="3" spcCol="274320">
            <a:noAutofit/>
          </a:bodyPr>
          <a:lstStyle>
            <a:lvl1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5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–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7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Symbol" panose="05050102010706020507" pitchFamily="18" charset="2"/>
              <a:buChar char="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+mj-lt"/>
              <a:buAutoNum type="alphaL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Partner, Compliance and outsourcing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Devesh comes with 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over 21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years of experience in the auditing and accounting domain. He is a seasoned professional, and has undertaken statutory audits and tax audits for a large number of clients involving financial reporting under Indian GAAP.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Devesh has maintained relationships with various CFOs and audit committees of large clients. This is how he gained insights into their decision-making process and understood the significance of stakeholder relationships and regulatory compliances.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Currently, Devesh is managing F&amp;A function and regulatory compliances for over 100 Indian affiliates of multinational companies.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Infrastructure, information technology and IT-enabled services, pharmaceuticals, education, and general manufacturing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qualifications and memberships</a:t>
            </a:r>
          </a:p>
          <a:p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B.Com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Languages spoken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English and Hindi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Grant Thornton Advisory Private Limited</a:t>
            </a:r>
            <a:b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Plot No. 19A, 7th Floor,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Sector – 16A,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Noida - 201 301</a:t>
            </a:r>
          </a:p>
          <a:p>
            <a:pPr>
              <a:spcAft>
                <a:spcPts val="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 +91 120 710 9001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M +91 98118 64644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Devesh.Uniyal@IN.GT.COM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F0A889-0F87-FC4A-A61E-2459E7F31CAF}"/>
              </a:ext>
            </a:extLst>
          </p:cNvPr>
          <p:cNvSpPr txBox="1"/>
          <p:nvPr/>
        </p:nvSpPr>
        <p:spPr>
          <a:xfrm>
            <a:off x="2947687" y="1591512"/>
            <a:ext cx="6266146" cy="89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Devesh </a:t>
            </a:r>
            <a:r>
              <a:rPr lang="en-GB" b="1" dirty="0" err="1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Uniyal</a:t>
            </a:r>
            <a:endParaRPr lang="en-GB" b="1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1300" dirty="0" err="1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B.Com</a:t>
            </a:r>
            <a:r>
              <a:rPr lang="en-GB" sz="130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GTLogo">
            <a:extLst>
              <a:ext uri="{FF2B5EF4-FFF2-40B4-BE49-F238E27FC236}">
                <a16:creationId xmlns:a16="http://schemas.microsoft.com/office/drawing/2014/main" id="{84C3CE65-F20C-4C77-A9E2-15AA7F2E6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40" y="227771"/>
            <a:ext cx="2515215" cy="81808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38200" y="3688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0" y="2962468"/>
            <a:ext cx="12161520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94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189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Kakar, Amandeep</dc:creator>
  <cp:lastModifiedBy>Meghna Ramchandani</cp:lastModifiedBy>
  <cp:revision>18</cp:revision>
  <dcterms:created xsi:type="dcterms:W3CDTF">2019-07-12T05:25:03Z</dcterms:created>
  <dcterms:modified xsi:type="dcterms:W3CDTF">2022-11-17T11:16:56Z</dcterms:modified>
</cp:coreProperties>
</file>