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1" r:id="rId2"/>
    <p:sldId id="28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3"/>
  </p:normalViewPr>
  <p:slideViewPr>
    <p:cSldViewPr snapToGrid="0" snapToObjects="1" showGuides="1">
      <p:cViewPr varScale="1">
        <p:scale>
          <a:sx n="67" d="100"/>
          <a:sy n="67" d="100"/>
        </p:scale>
        <p:origin x="620" y="4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0E2E-7958-2F4C-9BE2-D50E35CBE3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7015F-3D5D-544C-9DD8-CACD91478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323FB1-514B-5B43-BA3D-DF167BCA6080}"/>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6F89E558-1FE6-6347-BA11-8A2690998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A65-B343-9B4C-8DAF-286AF540236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5332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4F87-67BC-BD42-B6AF-AE485CCA2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3387E0-514F-AE4F-B6E4-8BC688D2C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9884F-2F12-324C-AC80-7D03F8EC3B6A}"/>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AE5F3F50-803D-0D45-BCDA-8118C5E70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70C9-86B3-664B-A25A-151622DE2DA3}"/>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8287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7C95E-7DE0-994C-BCA5-FD0FE2BF1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92032-6961-A94A-8022-6AD92FAE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AC9-35C5-B84A-93D4-F68D90B9FC09}"/>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6352ECE3-F698-1B47-A24F-D3C51A2C0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27E6C-2F78-2A40-A3D2-6D668257E135}"/>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181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558410" y="6392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graphicFrame>
        <p:nvGraphicFramePr>
          <p:cNvPr id="18" name="Table 17"/>
          <p:cNvGraphicFramePr>
            <a:graphicFrameLocks noGrp="1"/>
          </p:cNvGraphicFramePr>
          <p:nvPr userDrawn="1"/>
        </p:nvGraphicFramePr>
        <p:xfrm>
          <a:off x="558410" y="6434455"/>
          <a:ext cx="10399646" cy="355600"/>
        </p:xfrm>
        <a:graphic>
          <a:graphicData uri="http://schemas.openxmlformats.org/drawingml/2006/table">
            <a:tbl>
              <a:tblPr firstRow="1" firstCol="1" lastRow="1" lastCol="1" bandRow="1" bandCol="1">
                <a:tableStyleId>{5C22544A-7EE6-4342-B048-85BDC9FD1C3A}</a:tableStyleId>
              </a:tblPr>
              <a:tblGrid>
                <a:gridCol w="10399646">
                  <a:extLst>
                    <a:ext uri="{9D8B030D-6E8A-4147-A177-3AD203B41FA5}">
                      <a16:colId xmlns:a16="http://schemas.microsoft.com/office/drawing/2014/main" val="1422248172"/>
                    </a:ext>
                  </a:extLst>
                </a:gridCol>
              </a:tblGrid>
              <a:tr h="73660">
                <a:tc>
                  <a:txBody>
                    <a:bodyPr/>
                    <a:lstStyle/>
                    <a:p>
                      <a:pPr marL="0" marR="0" algn="l">
                        <a:lnSpc>
                          <a:spcPts val="700"/>
                        </a:lnSpc>
                        <a:spcBef>
                          <a:spcPts val="0"/>
                        </a:spcBef>
                        <a:spcAft>
                          <a:spcPts val="0"/>
                        </a:spcAft>
                      </a:pPr>
                      <a:r>
                        <a:rPr lang="en-GB" sz="600" b="0" dirty="0">
                          <a:solidFill>
                            <a:schemeClr val="tx1"/>
                          </a:solidFill>
                          <a:effectLst/>
                        </a:rPr>
                        <a:t>© 2019 Grant Thornton India LLP. All rights reserved.</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 India” means Grant Thornton India LLP, a member firm within Grant Thornton International Ltd, and those legal entities which are its related parties as defined by the Companies Act, 2013.</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India LLP is registered with limited liability with identity number AAA-7677 and has its registered office at L-41 Connaught Circus, New Delhi, 110001.</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References to Grant Thornton are to Grant Thornton International Ltd (Grant Thornton International) or its member firms. Grant Thornton International and the member firms are not a worldwide partnership. Services are delivered independently by the member firms.</a:t>
                      </a:r>
                      <a:endParaRPr lang="en-US" sz="600" b="0" dirty="0">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51800062"/>
                  </a:ext>
                </a:extLst>
              </a:tr>
            </a:tbl>
          </a:graphicData>
        </a:graphic>
      </p:graphicFrame>
    </p:spTree>
    <p:extLst>
      <p:ext uri="{BB962C8B-B14F-4D97-AF65-F5344CB8AC3E}">
        <p14:creationId xmlns:p14="http://schemas.microsoft.com/office/powerpoint/2010/main" val="37019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B79D-E435-5943-9973-CEE6D9C10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9AE04C-16CF-1E4F-AB64-201607A1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589E-9636-7941-BF43-F6CA7F374E33}"/>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66714B53-17A4-5743-B0C5-9B93FE6C1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777112-656D-D945-89E1-3802CA4CDF20}"/>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27762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C39B-A90D-F549-A760-FD80DB74F2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7DF443-D4FE-7D46-99E8-856BA2DD6F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FC748-A3D5-1E4B-B4A1-7E172517FEC2}"/>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5249FFF2-2E8E-1444-970D-0E019BBC2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C3175-8B61-9749-9BDC-B9CAE973FC3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43683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8B8-F98E-2D4C-85B5-B3FA07744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6C5C02-BE2E-ED49-9907-34E803302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5801F-51AC-2245-AEB6-469014D88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32241-8BC2-5042-A476-392A3D9002D0}"/>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6" name="Footer Placeholder 5">
            <a:extLst>
              <a:ext uri="{FF2B5EF4-FFF2-40B4-BE49-F238E27FC236}">
                <a16:creationId xmlns:a16="http://schemas.microsoft.com/office/drawing/2014/main" id="{3BF98542-B158-924A-8110-89C00D2799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12FD8-BE96-6446-A379-1A0BE654EFA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006099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A8F4A-9B94-3847-B3A3-04AF6D4B61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31C2-041C-8B4B-B692-41177339C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4EF7-33A1-BF4A-BF7E-2B277CEEA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07D9B6-92A4-2249-A325-20BBFE6FC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7EA2C-0730-0D44-92E6-6DB81A9BCB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C08ED8-7D8E-B944-AA88-76E5E87F09AC}"/>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8" name="Footer Placeholder 7">
            <a:extLst>
              <a:ext uri="{FF2B5EF4-FFF2-40B4-BE49-F238E27FC236}">
                <a16:creationId xmlns:a16="http://schemas.microsoft.com/office/drawing/2014/main" id="{DF943141-2838-A047-A136-A00F7B36A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56E4D-F92E-FD4E-BF7C-7C97234EC0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867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9F94B-41D3-4345-9A1C-196D74389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4B04A8-25C5-024B-86AA-44CA3BE1B797}"/>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4" name="Footer Placeholder 3">
            <a:extLst>
              <a:ext uri="{FF2B5EF4-FFF2-40B4-BE49-F238E27FC236}">
                <a16:creationId xmlns:a16="http://schemas.microsoft.com/office/drawing/2014/main" id="{DF9A6CD1-B14E-7A4F-9358-1E875C1D6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BCE645-706E-A64B-9A03-15CEA23C4B47}"/>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89950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C7897B-6BA4-864E-A558-C067F2EACC0A}"/>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3" name="Footer Placeholder 2">
            <a:extLst>
              <a:ext uri="{FF2B5EF4-FFF2-40B4-BE49-F238E27FC236}">
                <a16:creationId xmlns:a16="http://schemas.microsoft.com/office/drawing/2014/main" id="{399312B9-6BB1-4A42-98E7-B8631B99A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6F013-1A22-F140-BE62-EC7516A5D2F9}"/>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86035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5948F-462C-C94E-86B9-D3B0DA48B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A8C220-1935-2042-9A4D-1EEC4F07F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B00BA-CB45-BB44-98FF-4BB60C1A7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585ED-B0D4-D04A-B991-4D1556DF1C27}"/>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6" name="Footer Placeholder 5">
            <a:extLst>
              <a:ext uri="{FF2B5EF4-FFF2-40B4-BE49-F238E27FC236}">
                <a16:creationId xmlns:a16="http://schemas.microsoft.com/office/drawing/2014/main" id="{079B6FF6-B1B6-A74F-BBA8-E1019661A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7E5F-2316-E347-B158-D52FFBFE944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6724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9311-CFC2-864B-B99B-F5D9A9C5B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438075-E257-9E40-8D23-E4EC845EA5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FBA6A-1739-004F-8856-9826034A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55D57-B140-864F-931E-8AA3E00C48FA}"/>
              </a:ext>
            </a:extLst>
          </p:cNvPr>
          <p:cNvSpPr>
            <a:spLocks noGrp="1"/>
          </p:cNvSpPr>
          <p:nvPr>
            <p:ph type="dt" sz="half" idx="10"/>
          </p:nvPr>
        </p:nvSpPr>
        <p:spPr/>
        <p:txBody>
          <a:bodyPr/>
          <a:lstStyle/>
          <a:p>
            <a:fld id="{1FB3F38E-88D7-264E-8A0B-5A906D636939}" type="datetimeFigureOut">
              <a:rPr lang="en-US" smtClean="0"/>
              <a:t>11/22/2022</a:t>
            </a:fld>
            <a:endParaRPr lang="en-US"/>
          </a:p>
        </p:txBody>
      </p:sp>
      <p:sp>
        <p:nvSpPr>
          <p:cNvPr id="6" name="Footer Placeholder 5">
            <a:extLst>
              <a:ext uri="{FF2B5EF4-FFF2-40B4-BE49-F238E27FC236}">
                <a16:creationId xmlns:a16="http://schemas.microsoft.com/office/drawing/2014/main" id="{2A9AB746-95D2-C24D-9B0F-E1EAEE8D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9ABA4F-D357-5B46-AF00-D14ACE7EDA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789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CF1FC6-6909-3C4A-BAD6-2EE019D45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77C1D-DFF5-BF4E-A15B-B46801CB1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EE51-4FAC-E64D-83CC-E68A22439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3F38E-88D7-264E-8A0B-5A906D636939}" type="datetimeFigureOut">
              <a:rPr lang="en-US" smtClean="0"/>
              <a:t>11/22/2022</a:t>
            </a:fld>
            <a:endParaRPr lang="en-US"/>
          </a:p>
        </p:txBody>
      </p:sp>
      <p:sp>
        <p:nvSpPr>
          <p:cNvPr id="5" name="Footer Placeholder 4">
            <a:extLst>
              <a:ext uri="{FF2B5EF4-FFF2-40B4-BE49-F238E27FC236}">
                <a16:creationId xmlns:a16="http://schemas.microsoft.com/office/drawing/2014/main" id="{E1F6EB5E-9B93-8A49-A43D-1D14648B00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9E10F-6F3C-C344-BDB5-2DAF3DD19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DDACC-955A-9D42-8907-6E9ABF51E506}" type="slidenum">
              <a:rPr lang="en-US" smtClean="0"/>
              <a:t>‹#›</a:t>
            </a:fld>
            <a:endParaRPr lang="en-US"/>
          </a:p>
        </p:txBody>
      </p:sp>
    </p:spTree>
    <p:extLst>
      <p:ext uri="{BB962C8B-B14F-4D97-AF65-F5344CB8AC3E}">
        <p14:creationId xmlns:p14="http://schemas.microsoft.com/office/powerpoint/2010/main" val="327462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Partner, Growth</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Experience</a:t>
            </a:r>
          </a:p>
          <a:p>
            <a:r>
              <a:rPr lang="en-US" sz="900" dirty="0">
                <a:latin typeface="Arial" panose="020B0604020202020204" pitchFamily="34" charset="0"/>
                <a:cs typeface="Arial" panose="020B0604020202020204" pitchFamily="34" charset="0"/>
              </a:rPr>
              <a:t>Anirudh is a Partner based out of New Delhi and focusses on developing the transaction advisory practice and the working capital management and optimization advisory practice of the firm. He is a Bachelor of Commerce (Honours) and Chartered Accountant.</a:t>
            </a:r>
          </a:p>
          <a:p>
            <a:r>
              <a:rPr lang="en-US" sz="900" dirty="0">
                <a:latin typeface="Arial" panose="020B0604020202020204" pitchFamily="34" charset="0"/>
                <a:cs typeface="Arial" panose="020B0604020202020204" pitchFamily="34" charset="0"/>
              </a:rPr>
              <a:t>Anirudh has over 16 years of experience in advisory and management consulting. Anirudh has worked in various capacities as a business solutions provider and advisor to diverse businesses, industries and sectors, both national and international. He has varied experience in Transaction Advisory Services (TAS), due diligence, valuations, business assurance, corporate and debt restructuring, mergers and acquisitions, loan syndication advising, working capital management and optimization advisory, project financing consultancy, financial and accounting reviews, bank settlements, risk and process advisory services, statutory audit, internal audit, limited reviews, concurrent audit, tax and legal compliance.</a:t>
            </a:r>
          </a:p>
          <a:p>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r>
              <a:rPr lang="en-US" sz="900" dirty="0">
                <a:latin typeface="Arial" panose="020B0604020202020204" pitchFamily="34" charset="0"/>
                <a:cs typeface="Arial" panose="020B0604020202020204" pitchFamily="34" charset="0"/>
              </a:rPr>
              <a:t>With Grant Thornton, his experience has been diverse and extensive, including financial due diligence reviews in connection with acquisitions and fundraising, viability and feasibility reviews, forecast assessment, deal and negotiation support and public company transactions. He has been involved in many transactions spanning different sectors and geographies involving both global and Indian Private Equities as well as Corporate Clients. He has professional experience spanning countries like USA, UK, Singapore, Japan, Canada, France, Spain, Italy, Sweden, Israel, South Korea, Germany, Netherlands, Brazil, South Africa, Kenya, Turkey, Indonesia, Sri-lanka, Nepal, Bangladesh, Hong-Kong, to name a few.</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Sector experience</a:t>
            </a:r>
          </a:p>
          <a:p>
            <a:r>
              <a:rPr lang="en-GB" sz="900" dirty="0">
                <a:latin typeface="Arial" panose="020B0604020202020204" pitchFamily="34" charset="0"/>
                <a:cs typeface="Arial" panose="020B0604020202020204" pitchFamily="34" charset="0"/>
              </a:rPr>
              <a:t>Consumer and Retail, Industrials, IT and ITES, Healthcare and Life Sciences, BFSI, Auto and Auto Components, Logistics, Agriculture, Real Estate, Pharma, various others.</a:t>
            </a:r>
          </a:p>
          <a:p>
            <a:endParaRPr lang="en-GB" sz="900" dirty="0">
              <a:latin typeface="Arial" panose="020B0604020202020204" pitchFamily="34" charset="0"/>
              <a:cs typeface="Arial" panose="020B0604020202020204" pitchFamily="34" charset="0"/>
            </a:endParaRPr>
          </a:p>
          <a:p>
            <a:pPr>
              <a:spcBef>
                <a:spcPts val="600"/>
              </a:spcBef>
              <a:spcAft>
                <a:spcPts val="600"/>
              </a:spcAft>
            </a:pPr>
            <a:endParaRPr lang="en-GB" sz="900" dirty="0">
              <a:latin typeface="Arial" panose="020B0604020202020204" pitchFamily="34" charset="0"/>
              <a:cs typeface="Arial" panose="020B0604020202020204" pitchFamily="34" charset="0"/>
            </a:endParaRPr>
          </a:p>
          <a:p>
            <a:pPr>
              <a:spcBef>
                <a:spcPts val="600"/>
              </a:spcBef>
              <a:spcAft>
                <a:spcPts val="600"/>
              </a:spcAft>
            </a:pPr>
            <a:endParaRPr lang="en-GB" sz="10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Professional qualifications and memberships</a:t>
            </a:r>
          </a:p>
          <a:p>
            <a:r>
              <a:rPr lang="en-US" sz="900" dirty="0">
                <a:latin typeface="Arial" panose="020B0604020202020204" pitchFamily="34" charset="0"/>
                <a:cs typeface="Arial" panose="020B0604020202020204" pitchFamily="34" charset="0"/>
              </a:rPr>
              <a:t>Chartered Accountant, ICAI                                    </a:t>
            </a:r>
          </a:p>
          <a:p>
            <a:r>
              <a:rPr lang="en-US" sz="900" dirty="0">
                <a:latin typeface="Arial" panose="020B0604020202020204" pitchFamily="34" charset="0"/>
                <a:cs typeface="Arial" panose="020B0604020202020204" pitchFamily="34" charset="0"/>
              </a:rPr>
              <a:t>Member, Valuer’s Guild of the Institute of Chartered Accountants of India</a:t>
            </a:r>
          </a:p>
          <a:p>
            <a:r>
              <a:rPr lang="en-US" sz="900" dirty="0">
                <a:latin typeface="Arial" panose="020B0604020202020204" pitchFamily="34" charset="0"/>
                <a:cs typeface="Arial" panose="020B0604020202020204" pitchFamily="34" charset="0"/>
              </a:rPr>
              <a:t>Bachelors of Commerce Honours, Delhi University</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Community involvement</a:t>
            </a:r>
          </a:p>
          <a:p>
            <a:r>
              <a:rPr lang="en-GB" sz="900" dirty="0">
                <a:latin typeface="Arial" panose="020B0604020202020204" pitchFamily="34" charset="0"/>
                <a:cs typeface="Arial" panose="020B0604020202020204" pitchFamily="34" charset="0"/>
              </a:rPr>
              <a:t>Actively involved in working with an NGO focussing on the upliftment of the girl child.</a:t>
            </a:r>
          </a:p>
          <a:p>
            <a:pPr>
              <a:spcBef>
                <a:spcPts val="600"/>
              </a:spcBef>
              <a:spcAft>
                <a:spcPts val="600"/>
              </a:spcAft>
            </a:pPr>
            <a:endParaRPr lang="en-GB" sz="9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8F0A889-0F87-FC4A-A61E-2459E7F31CAF}"/>
              </a:ext>
            </a:extLst>
          </p:cNvPr>
          <p:cNvSpPr txBox="1"/>
          <p:nvPr/>
        </p:nvSpPr>
        <p:spPr>
          <a:xfrm>
            <a:off x="2771330" y="1674371"/>
            <a:ext cx="6266146" cy="896784"/>
          </a:xfrm>
          <a:prstGeom prst="rect">
            <a:avLst/>
          </a:prstGeom>
          <a:noFill/>
        </p:spPr>
        <p:txBody>
          <a:bodyPr wrap="square" lIns="0" tIns="0" rIns="0" bIns="0" rtlCol="0">
            <a:spAutoFit/>
          </a:bodyPr>
          <a:lstStyle/>
          <a:p>
            <a:pPr>
              <a:lnSpc>
                <a:spcPct val="200000"/>
              </a:lnSpc>
            </a:pPr>
            <a:r>
              <a:rPr lang="en-GB" b="1" dirty="0">
                <a:solidFill>
                  <a:srgbClr val="4F2C7F"/>
                </a:solidFill>
                <a:latin typeface="Arial" panose="020B0604020202020204" pitchFamily="34" charset="0"/>
                <a:cs typeface="Arial" panose="020B0604020202020204" pitchFamily="34" charset="0"/>
              </a:rPr>
              <a:t>Anirudh Gupta</a:t>
            </a:r>
          </a:p>
          <a:p>
            <a:pPr>
              <a:lnSpc>
                <a:spcPct val="200000"/>
              </a:lnSpc>
            </a:pPr>
            <a:r>
              <a:rPr lang="en-GB" sz="1300" dirty="0">
                <a:solidFill>
                  <a:srgbClr val="4F2C7F"/>
                </a:solidFill>
                <a:latin typeface="Arial" panose="020B0604020202020204" pitchFamily="34" charset="0"/>
                <a:cs typeface="Arial" panose="020B0604020202020204" pitchFamily="34" charset="0"/>
              </a:rPr>
              <a:t>FCA, B Com (Hons.)</a:t>
            </a: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0" name="Picture 9">
            <a:extLst>
              <a:ext uri="{FF2B5EF4-FFF2-40B4-BE49-F238E27FC236}">
                <a16:creationId xmlns:a16="http://schemas.microsoft.com/office/drawing/2014/main" id="{F235A982-32D6-47A8-87DE-3C03C0190D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653" y="1298851"/>
            <a:ext cx="1497647" cy="1653038"/>
          </a:xfrm>
          <a:prstGeom prst="rect">
            <a:avLst/>
          </a:prstGeom>
        </p:spPr>
      </p:pic>
    </p:spTree>
    <p:extLst>
      <p:ext uri="{BB962C8B-B14F-4D97-AF65-F5344CB8AC3E}">
        <p14:creationId xmlns:p14="http://schemas.microsoft.com/office/powerpoint/2010/main" val="1386629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Presentations and publications</a:t>
            </a:r>
          </a:p>
          <a:p>
            <a:r>
              <a:rPr lang="en-US" sz="900" dirty="0">
                <a:latin typeface="Arial" panose="020B0604020202020204" pitchFamily="34" charset="0"/>
                <a:cs typeface="Arial" panose="020B0604020202020204" pitchFamily="34" charset="0"/>
              </a:rPr>
              <a:t>Guest speaker at events organized by various trade chambers, educational institutions, industrial and trade bodies, and trade associations.</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Regular contributor to thought leadership publications such as The Fourth Wheel, Deal Tracker, etc. </a:t>
            </a:r>
          </a:p>
          <a:p>
            <a:r>
              <a:rPr lang="en-GB" sz="900" dirty="0">
                <a:latin typeface="Arial" panose="020B0604020202020204" pitchFamily="34" charset="0"/>
                <a:cs typeface="Arial" panose="020B0604020202020204" pitchFamily="34" charset="0"/>
              </a:rPr>
              <a:t>Principal author of various industry specific publications like Start-Up India, Auto Sector Deal Environment, etc.  </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and Hindi.</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Contact details</a:t>
            </a:r>
          </a:p>
          <a:p>
            <a:pPr>
              <a:spcAft>
                <a:spcPts val="0"/>
              </a:spcAft>
            </a:pPr>
            <a:r>
              <a:rPr lang="en-GB" sz="900" dirty="0">
                <a:latin typeface="Arial" panose="020B0604020202020204" pitchFamily="34" charset="0"/>
                <a:cs typeface="Arial" panose="020B0604020202020204" pitchFamily="34" charset="0"/>
              </a:rPr>
              <a:t>Grant Thornton India LLP</a:t>
            </a:r>
          </a:p>
          <a:p>
            <a:pPr>
              <a:spcAft>
                <a:spcPts val="0"/>
              </a:spcAft>
            </a:pPr>
            <a:r>
              <a:rPr lang="en-GB" sz="900" dirty="0">
                <a:latin typeface="Arial" panose="020B0604020202020204" pitchFamily="34" charset="0"/>
                <a:cs typeface="Arial" panose="020B0604020202020204" pitchFamily="34" charset="0"/>
              </a:rPr>
              <a:t>21st floor, DLF Square,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Jacaranda Marg, DLF Phase II,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Gurugram – 122002, </a:t>
            </a:r>
          </a:p>
          <a:p>
            <a:pPr>
              <a:spcAft>
                <a:spcPts val="0"/>
              </a:spcAft>
            </a:pPr>
            <a:r>
              <a:rPr lang="en-GB" sz="900" dirty="0">
                <a:latin typeface="Arial" panose="020B0604020202020204" pitchFamily="34" charset="0"/>
                <a:cs typeface="Arial" panose="020B0604020202020204" pitchFamily="34" charset="0"/>
              </a:rPr>
              <a:t>India</a:t>
            </a:r>
          </a:p>
          <a:p>
            <a:pPr>
              <a:spcBef>
                <a:spcPts val="600"/>
              </a:spcBef>
              <a:spcAft>
                <a:spcPts val="0"/>
              </a:spcAft>
            </a:pPr>
            <a:r>
              <a:rPr lang="en-GB" sz="900" b="1" dirty="0">
                <a:latin typeface="Arial" panose="020B0604020202020204" pitchFamily="34" charset="0"/>
                <a:cs typeface="Arial" panose="020B0604020202020204" pitchFamily="34" charset="0"/>
              </a:rPr>
              <a:t>T </a:t>
            </a:r>
            <a:r>
              <a:rPr lang="en-GB" sz="900" dirty="0">
                <a:latin typeface="Arial" panose="020B0604020202020204" pitchFamily="34" charset="0"/>
                <a:cs typeface="Arial" panose="020B0604020202020204" pitchFamily="34" charset="0"/>
              </a:rPr>
              <a:t>+91 12 4462 8000</a:t>
            </a: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+91 98102 25831</a:t>
            </a: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Anirudh.Gupta@in.gt.com</a:t>
            </a: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7735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487</Words>
  <Application>Microsoft Office PowerPoint</Application>
  <PresentationFormat>Widescreen</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Anirudh Gupta</cp:lastModifiedBy>
  <cp:revision>12</cp:revision>
  <dcterms:created xsi:type="dcterms:W3CDTF">2019-07-16T06:04:11Z</dcterms:created>
  <dcterms:modified xsi:type="dcterms:W3CDTF">2022-11-22T09:07:30Z</dcterms:modified>
</cp:coreProperties>
</file>